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20"/>
  </p:notesMasterIdLst>
  <p:sldIdLst>
    <p:sldId id="256" r:id="rId2"/>
    <p:sldId id="276" r:id="rId3"/>
    <p:sldId id="265" r:id="rId4"/>
    <p:sldId id="278" r:id="rId5"/>
    <p:sldId id="284" r:id="rId6"/>
    <p:sldId id="285" r:id="rId7"/>
    <p:sldId id="301" r:id="rId8"/>
    <p:sldId id="286" r:id="rId9"/>
    <p:sldId id="287" r:id="rId10"/>
    <p:sldId id="298" r:id="rId11"/>
    <p:sldId id="288" r:id="rId12"/>
    <p:sldId id="289" r:id="rId13"/>
    <p:sldId id="290" r:id="rId14"/>
    <p:sldId id="291" r:id="rId15"/>
    <p:sldId id="292" r:id="rId16"/>
    <p:sldId id="293" r:id="rId17"/>
    <p:sldId id="300" r:id="rId18"/>
    <p:sldId id="299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learinghouse" initials="PSU" lastIdx="2" clrIdx="0"/>
  <p:cmAuthor id="2" name="Jillian Rodgers" initials="PSU" lastIdx="5" clrIdx="1">
    <p:extLst>
      <p:ext uri="{19B8F6BF-5375-455C-9EA6-DF929625EA0E}">
        <p15:presenceInfo xmlns:p15="http://schemas.microsoft.com/office/powerpoint/2012/main" userId="Jillian Rodgers" providerId="None"/>
      </p:ext>
    </p:extLst>
  </p:cmAuthor>
  <p:cmAuthor id="3" name="Michalopoulou, Lito Eleni" initials="MLE" lastIdx="4" clrIdx="2">
    <p:extLst>
      <p:ext uri="{19B8F6BF-5375-455C-9EA6-DF929625EA0E}">
        <p15:presenceInfo xmlns:p15="http://schemas.microsoft.com/office/powerpoint/2012/main" userId="S::lem248@psu.edu::af0e3f39-7dc4-46e7-9488-5494c921366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43165D"/>
    <a:srgbClr val="5F2C80"/>
    <a:srgbClr val="301A39"/>
    <a:srgbClr val="FDCD08"/>
    <a:srgbClr val="FDB6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18" autoAdjust="0"/>
    <p:restoredTop sz="96663"/>
  </p:normalViewPr>
  <p:slideViewPr>
    <p:cSldViewPr snapToGrid="0" snapToObjects="1">
      <p:cViewPr varScale="1">
        <p:scale>
          <a:sx n="59" d="100"/>
          <a:sy n="59" d="100"/>
        </p:scale>
        <p:origin x="964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812FD4-C747-DF4A-BB88-652A3761D478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4D4530-61A6-1242-AAD9-015D21E46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219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517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>
      <p:bgPr>
        <a:gradFill flip="none" rotWithShape="1">
          <a:gsLst>
            <a:gs pos="0">
              <a:srgbClr val="5F2C80"/>
            </a:gs>
            <a:gs pos="26000">
              <a:srgbClr val="5F2C80"/>
            </a:gs>
            <a:gs pos="90000">
              <a:srgbClr val="301A3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6215605"/>
            <a:ext cx="12192000" cy="6423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4471" y="2574793"/>
            <a:ext cx="9492129" cy="2043869"/>
          </a:xfrm>
        </p:spPr>
        <p:txBody>
          <a:bodyPr anchor="b"/>
          <a:lstStyle>
            <a:lvl1pPr algn="ctr">
              <a:defRPr sz="6000">
                <a:solidFill>
                  <a:schemeClr val="bg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471" y="4618662"/>
            <a:ext cx="9492129" cy="1070102"/>
          </a:xfr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118" y="4627"/>
            <a:ext cx="3409690" cy="2226736"/>
          </a:xfrm>
          <a:prstGeom prst="rect">
            <a:avLst/>
          </a:prstGeom>
        </p:spPr>
      </p:pic>
      <p:pic>
        <p:nvPicPr>
          <p:cNvPr id="10" name="Picture 9" descr="yrrp-banner-recreated_small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471" y="13373"/>
            <a:ext cx="1446254" cy="150410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975" y="117983"/>
            <a:ext cx="965245" cy="963688"/>
          </a:xfrm>
          <a:prstGeom prst="rect">
            <a:avLst/>
          </a:prstGeom>
        </p:spPr>
      </p:pic>
      <p:sp>
        <p:nvSpPr>
          <p:cNvPr id="35" name="Date Placeholder 3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63CCE-6AB3-4A50-9F5D-3B32C77E9062}" type="datetime3">
              <a:rPr lang="en-US" smtClean="0"/>
              <a:t>9 February 2021</a:t>
            </a:fld>
            <a:endParaRPr lang="en-US"/>
          </a:p>
        </p:txBody>
      </p:sp>
      <p:sp>
        <p:nvSpPr>
          <p:cNvPr id="36" name="Footer Placeholder 3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Experiencing Deployment | v.FY21</a:t>
            </a:r>
            <a:endParaRPr lang="en-US" dirty="0"/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0" y="6215605"/>
            <a:ext cx="12192000" cy="6423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118" y="4627"/>
            <a:ext cx="3409690" cy="2226736"/>
          </a:xfrm>
          <a:prstGeom prst="rect">
            <a:avLst/>
          </a:prstGeom>
        </p:spPr>
      </p:pic>
      <p:pic>
        <p:nvPicPr>
          <p:cNvPr id="15" name="Picture 14" descr="yrrp-banner-recreated_small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471" y="13373"/>
            <a:ext cx="1446254" cy="150410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975" y="117983"/>
            <a:ext cx="965245" cy="963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Slide">
    <p:bg>
      <p:bgPr>
        <a:solidFill>
          <a:srgbClr val="301A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838200" y="1145894"/>
            <a:ext cx="10515600" cy="48364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4589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BD4B360-FAF5-4447-B45E-52F8B2556C37}" type="datetime3">
              <a:rPr lang="en-US" smtClean="0"/>
              <a:t>9 February 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Experiencing Deployment | v.FY21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34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7387"/>
            <a:ext cx="10515600" cy="4604821"/>
          </a:xfrm>
        </p:spPr>
        <p:txBody>
          <a:bodyPr/>
          <a:lstStyle>
            <a:lvl1pPr marL="465138" indent="-465138">
              <a:buSzPct val="100000"/>
              <a:buFont typeface="Wingdings" panose="05000000000000000000" pitchFamily="2" charset="2"/>
              <a:buChar char="Ø"/>
              <a:defRPr/>
            </a:lvl1pPr>
            <a:lvl2pPr marL="914400" indent="-457200">
              <a:buSzPct val="100000"/>
              <a:buFont typeface="Courier New" panose="02070309020205020404" pitchFamily="49" charset="0"/>
              <a:buChar char="o"/>
              <a:defRPr/>
            </a:lvl2pPr>
            <a:lvl3pPr marL="1371600" indent="-457200">
              <a:buSzPct val="100000"/>
              <a:buFont typeface="Arial" panose="020B0604020202020204" pitchFamily="34" charset="0"/>
              <a:buChar char="•"/>
              <a:defRPr/>
            </a:lvl3pPr>
            <a:lvl4pPr marL="1835150" indent="-463550">
              <a:buSzPct val="100000"/>
              <a:buFont typeface="Wingdings" panose="05000000000000000000" pitchFamily="2" charset="2"/>
              <a:buChar char="§"/>
              <a:defRPr/>
            </a:lvl4pPr>
            <a:lvl5pPr marL="2290763" indent="-461963">
              <a:buSzPct val="10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ADE7D-B268-40F1-B792-204E6797D41B}" type="datetime3">
              <a:rPr lang="en-US" smtClean="0"/>
              <a:t>9 February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Experiencing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979271"/>
            <a:ext cx="10515600" cy="1090070"/>
          </a:xfrm>
        </p:spPr>
        <p:txBody>
          <a:bodyPr anchor="b"/>
          <a:lstStyle>
            <a:lvl1pPr algn="ctr">
              <a:defRPr sz="6000">
                <a:solidFill>
                  <a:srgbClr val="5F2C8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3096330"/>
            <a:ext cx="10515600" cy="607570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3D438-B0CD-45FC-835E-022099CD4382}" type="datetime3">
              <a:rPr lang="en-US" smtClean="0"/>
              <a:t>9 February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Experiencing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34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70039"/>
            <a:ext cx="5181600" cy="45647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70039"/>
            <a:ext cx="5181600" cy="45647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7B1A2-CC40-494A-85F4-6D56B4ACF0FC}" type="datetime3">
              <a:rPr lang="en-US" smtClean="0"/>
              <a:t>9 February 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Experiencing Deployment | v.FY21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0"/>
            <a:ext cx="10515600" cy="113084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13084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5F2C8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954755"/>
            <a:ext cx="5157787" cy="38908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13084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5F2C8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954755"/>
            <a:ext cx="5183188" cy="38908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55BBC-2363-41DE-B9E3-457697D14B7A}" type="datetime3">
              <a:rPr lang="en-US" smtClean="0"/>
              <a:t>9 February 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Experiencing Deployment | v.FY21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4589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A5071-9E23-4514-AD0A-BA59531EBC5B}" type="datetime3">
              <a:rPr lang="en-US" smtClean="0"/>
              <a:t>9 February 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Experiencing Deployment | v.FY21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Slide">
    <p:bg>
      <p:bgPr>
        <a:solidFill>
          <a:srgbClr val="301A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838200" y="1145894"/>
            <a:ext cx="10515600" cy="4836452"/>
          </a:xfrm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4589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B4ADC02-1A26-460F-9D41-237EF683B1D5}" type="datetime3">
              <a:rPr lang="en-US" smtClean="0"/>
              <a:t>9 February 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Experiencing Deployment | v.FY21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2A01D-79D1-45FF-87DE-E674D8B2D49A}" type="datetime3">
              <a:rPr lang="en-US" smtClean="0"/>
              <a:t>9 February 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Experiencing Deployment | v.FY21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CF84E-4444-8845-9E29-8AB734101D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gradFill flip="none" rotWithShape="1">
          <a:gsLst>
            <a:gs pos="0">
              <a:srgbClr val="5F2C80"/>
            </a:gs>
            <a:gs pos="26000">
              <a:srgbClr val="5F2C80"/>
            </a:gs>
            <a:gs pos="90000">
              <a:srgbClr val="301A3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6215605"/>
            <a:ext cx="12192000" cy="6423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4471" y="2574793"/>
            <a:ext cx="9492129" cy="2043869"/>
          </a:xfrm>
        </p:spPr>
        <p:txBody>
          <a:bodyPr anchor="b"/>
          <a:lstStyle>
            <a:lvl1pPr algn="ctr">
              <a:defRPr sz="6000">
                <a:solidFill>
                  <a:schemeClr val="bg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471" y="4618662"/>
            <a:ext cx="9492129" cy="1070102"/>
          </a:xfr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118" y="4627"/>
            <a:ext cx="3409690" cy="2226736"/>
          </a:xfrm>
          <a:prstGeom prst="rect">
            <a:avLst/>
          </a:prstGeom>
        </p:spPr>
      </p:pic>
      <p:pic>
        <p:nvPicPr>
          <p:cNvPr id="10" name="Picture 9" descr="yrrp-banner-recreated_small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471" y="13373"/>
            <a:ext cx="1446254" cy="150410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975" y="117983"/>
            <a:ext cx="965245" cy="963688"/>
          </a:xfrm>
          <a:prstGeom prst="rect">
            <a:avLst/>
          </a:prstGeom>
        </p:spPr>
      </p:pic>
      <p:sp>
        <p:nvSpPr>
          <p:cNvPr id="35" name="Date Placeholder 3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29DCC-3284-4277-BA4F-3708CE2E1CAA}" type="datetime3">
              <a:rPr lang="en-US" smtClean="0"/>
              <a:t>9 February 2021</a:t>
            </a:fld>
            <a:endParaRPr lang="en-US"/>
          </a:p>
        </p:txBody>
      </p:sp>
      <p:sp>
        <p:nvSpPr>
          <p:cNvPr id="36" name="Footer Placeholder 3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Experiencing Deployment | v.FY21</a:t>
            </a:r>
            <a:endParaRPr lang="en-US" dirty="0"/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816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939452"/>
            <a:ext cx="12192000" cy="5918548"/>
          </a:xfrm>
          <a:prstGeom prst="rect">
            <a:avLst/>
          </a:prstGeom>
          <a:solidFill>
            <a:srgbClr val="301A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38200" y="1143000"/>
            <a:ext cx="10515600" cy="4844141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  <a:ln>
            <a:noFill/>
          </a:ln>
          <a:effectLst>
            <a:outerShdw blurRad="50800" dist="76200" dir="13500000" algn="b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1143000"/>
          </a:xfrm>
          <a:prstGeom prst="rect">
            <a:avLst/>
          </a:prstGeom>
          <a:solidFill>
            <a:srgbClr val="43165D"/>
          </a:solidFill>
          <a:ln>
            <a:noFill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42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77387"/>
            <a:ext cx="10515600" cy="46097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987143"/>
            <a:ext cx="12192000" cy="8708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3436" y="6061815"/>
            <a:ext cx="628125" cy="70932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02" y="6128308"/>
            <a:ext cx="592810" cy="591854"/>
          </a:xfrm>
          <a:prstGeom prst="rect">
            <a:avLst/>
          </a:prstGeom>
        </p:spPr>
      </p:pic>
      <p:sp>
        <p:nvSpPr>
          <p:cNvPr id="44" name="Footer Placeholder 8"/>
          <p:cNvSpPr txBox="1">
            <a:spLocks/>
          </p:cNvSpPr>
          <p:nvPr/>
        </p:nvSpPr>
        <p:spPr>
          <a:xfrm>
            <a:off x="2571092" y="6356350"/>
            <a:ext cx="20999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53" name="Footer Placeholder 52"/>
          <p:cNvSpPr>
            <a:spLocks noGrp="1"/>
          </p:cNvSpPr>
          <p:nvPr>
            <p:ph type="ftr" sz="quarter" idx="3"/>
          </p:nvPr>
        </p:nvSpPr>
        <p:spPr>
          <a:xfrm>
            <a:off x="1061814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Experiencing Deployment | v.FY21</a:t>
            </a:r>
            <a:endParaRPr lang="en-US" dirty="0"/>
          </a:p>
        </p:txBody>
      </p:sp>
      <p:sp>
        <p:nvSpPr>
          <p:cNvPr id="54" name="Slide Number Placeholder 53"/>
          <p:cNvSpPr>
            <a:spLocks noGrp="1"/>
          </p:cNvSpPr>
          <p:nvPr>
            <p:ph type="sldNum" sz="quarter" idx="4"/>
          </p:nvPr>
        </p:nvSpPr>
        <p:spPr>
          <a:xfrm>
            <a:off x="10657840" y="6356350"/>
            <a:ext cx="6959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EF601-1C19-D64B-A0BD-35258ABCC3D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5" name="Date Placeholder 54"/>
          <p:cNvSpPr>
            <a:spLocks noGrp="1"/>
          </p:cNvSpPr>
          <p:nvPr>
            <p:ph type="dt" sz="half" idx="2"/>
          </p:nvPr>
        </p:nvSpPr>
        <p:spPr>
          <a:xfrm>
            <a:off x="791464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EFEE68-8635-4252-90AF-4D90D7A8BB5D}" type="datetime3">
              <a:rPr lang="en-US" smtClean="0"/>
              <a:t>9 February 2021</a:t>
            </a:fld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0" y="939452"/>
            <a:ext cx="12192000" cy="5918548"/>
          </a:xfrm>
          <a:prstGeom prst="rect">
            <a:avLst/>
          </a:prstGeom>
          <a:solidFill>
            <a:srgbClr val="301A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838200" y="1143000"/>
            <a:ext cx="10515600" cy="4844141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  <a:ln>
            <a:noFill/>
          </a:ln>
          <a:effectLst>
            <a:outerShdw blurRad="50800" dist="76200" dir="13500000" algn="b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0" y="0"/>
            <a:ext cx="12192000" cy="1143000"/>
          </a:xfrm>
          <a:prstGeom prst="rect">
            <a:avLst/>
          </a:prstGeom>
          <a:solidFill>
            <a:srgbClr val="43165D"/>
          </a:solidFill>
          <a:ln>
            <a:noFill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0" y="5987143"/>
            <a:ext cx="12192000" cy="8708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3436" y="6061815"/>
            <a:ext cx="628125" cy="70932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02" y="6128308"/>
            <a:ext cx="592810" cy="591854"/>
          </a:xfrm>
          <a:prstGeom prst="rect">
            <a:avLst/>
          </a:prstGeom>
        </p:spPr>
      </p:pic>
      <p:sp>
        <p:nvSpPr>
          <p:cNvPr id="21" name="Footer Placeholder 8"/>
          <p:cNvSpPr txBox="1">
            <a:spLocks/>
          </p:cNvSpPr>
          <p:nvPr userDrawn="1"/>
        </p:nvSpPr>
        <p:spPr>
          <a:xfrm>
            <a:off x="2571092" y="6356350"/>
            <a:ext cx="20999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03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49" r:id="rId9"/>
    <p:sldLayoutId id="2147483658" r:id="rId10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Helvetica Neue Medium" charset="0"/>
          <a:ea typeface="Helvetica Neue Medium" charset="0"/>
          <a:cs typeface="Helvetica Neue Medium" charset="0"/>
        </a:defRPr>
      </a:lvl1pPr>
    </p:titleStyle>
    <p:bodyStyle>
      <a:lvl1pPr marL="465138" indent="-465138" algn="l" defTabSz="914400" rtl="0" eaLnBrk="1" latinLnBrk="0" hangingPunct="1">
        <a:lnSpc>
          <a:spcPct val="90000"/>
        </a:lnSpc>
        <a:spcBef>
          <a:spcPts val="1000"/>
        </a:spcBef>
        <a:buClr>
          <a:srgbClr val="43165D"/>
        </a:buClr>
        <a:buSzPct val="100000"/>
        <a:buFont typeface="Wingdings" panose="05000000000000000000" pitchFamily="2" charset="2"/>
        <a:buChar char="Ø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1pPr>
      <a:lvl2pPr marL="922338" indent="-465138" algn="l" defTabSz="914400" rtl="0" eaLnBrk="1" latinLnBrk="0" hangingPunct="1">
        <a:lnSpc>
          <a:spcPct val="90000"/>
        </a:lnSpc>
        <a:spcBef>
          <a:spcPts val="500"/>
        </a:spcBef>
        <a:buClr>
          <a:srgbClr val="43165D"/>
        </a:buClr>
        <a:buSzPct val="100000"/>
        <a:buFont typeface="Courier New" panose="02070309020205020404" pitchFamily="49" charset="0"/>
        <a:buChar char="o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2pPr>
      <a:lvl3pPr marL="1377950" indent="-463550" algn="l" defTabSz="914400" rtl="0" eaLnBrk="1" latinLnBrk="0" hangingPunct="1">
        <a:lnSpc>
          <a:spcPct val="90000"/>
        </a:lnSpc>
        <a:spcBef>
          <a:spcPts val="500"/>
        </a:spcBef>
        <a:buClr>
          <a:srgbClr val="43165D"/>
        </a:buClr>
        <a:buSzPct val="100000"/>
        <a:buFont typeface="Arial" panose="020B0604020202020204" pitchFamily="34" charset="0"/>
        <a:buChar char="•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3pPr>
      <a:lvl4pPr marL="1835150" indent="-463550" algn="l" defTabSz="914400" rtl="0" eaLnBrk="1" latinLnBrk="0" hangingPunct="1">
        <a:lnSpc>
          <a:spcPct val="90000"/>
        </a:lnSpc>
        <a:spcBef>
          <a:spcPts val="500"/>
        </a:spcBef>
        <a:buClr>
          <a:srgbClr val="43165D"/>
        </a:buClr>
        <a:buSzPct val="100000"/>
        <a:buFont typeface="Wingdings" panose="05000000000000000000" pitchFamily="2" charset="2"/>
        <a:buChar char="§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4pPr>
      <a:lvl5pPr marL="2290763" indent="-461963" algn="l" defTabSz="914400" rtl="0" eaLnBrk="1" latinLnBrk="0" hangingPunct="1">
        <a:lnSpc>
          <a:spcPct val="90000"/>
        </a:lnSpc>
        <a:spcBef>
          <a:spcPts val="500"/>
        </a:spcBef>
        <a:buClr>
          <a:srgbClr val="43165D"/>
        </a:buClr>
        <a:buSzPct val="70000"/>
        <a:buFont typeface="LucidaGrande" charset="0"/>
        <a:buChar char="▶︎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900" y="2792572"/>
            <a:ext cx="10744200" cy="1828800"/>
          </a:xfrm>
        </p:spPr>
        <p:txBody>
          <a:bodyPr tIns="64008" anchor="ctr"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Experiencing Deployment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3900" y="5214541"/>
            <a:ext cx="10744200" cy="548640"/>
          </a:xfrm>
        </p:spPr>
        <p:txBody>
          <a:bodyPr anchor="ctr">
            <a:normAutofit/>
          </a:bodyPr>
          <a:lstStyle/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Facilitator’s Name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1B578-4ED4-4C08-B2C5-98EEF4F06C2A}" type="datetime3">
              <a:rPr lang="en-US" smtClean="0"/>
              <a:t>9 February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5393850" cy="365125"/>
          </a:xfrm>
        </p:spPr>
        <p:txBody>
          <a:bodyPr/>
          <a:lstStyle/>
          <a:p>
            <a:r>
              <a:rPr lang="en-US" dirty="0"/>
              <a:t>Experiencing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0440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4183C3-3A43-E846-BFF9-87F4B8DDD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Coping Strategies: During Deployment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64C1B7-951C-6445-98F6-F8BF39787A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7387"/>
            <a:ext cx="4783667" cy="4604821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are some coping strategies that may help you successfully handle issues during deployment?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Remember to do the following:</a:t>
            </a:r>
          </a:p>
          <a:p>
            <a:pPr lvl="1">
              <a:spcBef>
                <a:spcPts val="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Avoid destructive communication</a:t>
            </a:r>
          </a:p>
          <a:p>
            <a:pPr lvl="1">
              <a:spcBef>
                <a:spcPts val="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 flexible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046F16-7D5F-674C-A133-1CC9E21021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7B04B-3F30-4F3A-AE80-2EC50A583B13}" type="datetime3">
              <a:rPr lang="en-US" smtClean="0"/>
              <a:t>9 February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A795BF-4D8B-7148-BC0F-36783D5138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6299106" cy="365125"/>
          </a:xfrm>
        </p:spPr>
        <p:txBody>
          <a:bodyPr/>
          <a:lstStyle/>
          <a:p>
            <a:r>
              <a:rPr lang="en-US" dirty="0"/>
              <a:t>Experiencing Deployment | v.FY21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AE49A-3B33-E843-AE5B-8A8CE849B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10</a:t>
            </a:fld>
            <a:endParaRPr lang="en-US"/>
          </a:p>
        </p:txBody>
      </p:sp>
      <p:pic>
        <p:nvPicPr>
          <p:cNvPr id="8" name="Picture 7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3C5F1035-4BBF-4B4A-B69E-56B6500B6C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2910" y="2103120"/>
            <a:ext cx="5495544" cy="268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4269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856976" cy="1134319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Helping Children Cope During Deployment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C1E39-5404-4D35-8954-96184A78D8D2}" type="datetime3">
              <a:rPr lang="en-US" smtClean="0"/>
              <a:t>9 February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5567586" cy="365125"/>
          </a:xfrm>
        </p:spPr>
        <p:txBody>
          <a:bodyPr/>
          <a:lstStyle/>
          <a:p>
            <a:r>
              <a:rPr lang="en-US" dirty="0"/>
              <a:t>Experiencing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11</a:t>
            </a:fld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E436F6-526A-7945-93F6-9299212D0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85947"/>
            <a:ext cx="10515600" cy="4604821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can you do to help children cope during deployment?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52F09F7-E49C-CB47-8B61-784CB955C2E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0722" y="2398949"/>
            <a:ext cx="5010555" cy="33403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973542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Preparing for the Reintegration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48626-62E8-400D-B326-C35DDCA57D93}" type="datetime3">
              <a:rPr lang="en-US" smtClean="0"/>
              <a:t>9 February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5567586" cy="365125"/>
          </a:xfrm>
        </p:spPr>
        <p:txBody>
          <a:bodyPr/>
          <a:lstStyle/>
          <a:p>
            <a:r>
              <a:rPr lang="en-US" dirty="0"/>
              <a:t>Experiencing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12</a:t>
            </a:fld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E436F6-526A-7945-93F6-9299212D0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85947"/>
            <a:ext cx="10515600" cy="4604821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Begins with notification of the Service member’s return date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Anticipating the return may lead to excitement, anticipation, and apprehension for the Service member and loved ones</a:t>
            </a:r>
          </a:p>
          <a:p>
            <a:pPr lvl="1">
              <a:spcBef>
                <a:spcPts val="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Why might there be both excitement and apprehension?</a:t>
            </a:r>
          </a:p>
        </p:txBody>
      </p:sp>
    </p:spTree>
    <p:extLst>
      <p:ext uri="{BB962C8B-B14F-4D97-AF65-F5344CB8AC3E}">
        <p14:creationId xmlns:p14="http://schemas.microsoft.com/office/powerpoint/2010/main" val="25499700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Post-Deployment Experiences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57C81-4353-44A7-87F0-CEB87A8465C4}" type="datetime3">
              <a:rPr lang="en-US" smtClean="0"/>
              <a:t>9 February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5567586" cy="365125"/>
          </a:xfrm>
        </p:spPr>
        <p:txBody>
          <a:bodyPr/>
          <a:lstStyle/>
          <a:p>
            <a:r>
              <a:rPr lang="en-US" dirty="0"/>
              <a:t>Experiencing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13</a:t>
            </a:fld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E436F6-526A-7945-93F6-9299212D0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85947"/>
            <a:ext cx="10515600" cy="4604821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Post-deployment begins when the Service member returns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Honeymoon period may occur immediately upon return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Stress and tension among Service members and loved ones may occur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Daily routines and responsibilities must be reestablished</a:t>
            </a:r>
          </a:p>
        </p:txBody>
      </p:sp>
    </p:spTree>
    <p:extLst>
      <p:ext uri="{BB962C8B-B14F-4D97-AF65-F5344CB8AC3E}">
        <p14:creationId xmlns:p14="http://schemas.microsoft.com/office/powerpoint/2010/main" val="42198105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Children’s Reactions: Post-Deployment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ABA1C-90C1-4D4E-B5F1-CA2E5205D592}" type="datetime3">
              <a:rPr lang="en-US" smtClean="0"/>
              <a:t>9 February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5567586" cy="365125"/>
          </a:xfrm>
        </p:spPr>
        <p:txBody>
          <a:bodyPr/>
          <a:lstStyle/>
          <a:p>
            <a:r>
              <a:rPr lang="en-US" dirty="0"/>
              <a:t>Experiencing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14</a:t>
            </a:fld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E436F6-526A-7945-93F6-9299212D0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85947"/>
            <a:ext cx="10515600" cy="4604821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Reactions will vary based on age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 sensitive to reactions and coordinate constructive responses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F917015-B706-494A-855C-2909017528E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7844" y="2872179"/>
            <a:ext cx="4316312" cy="2940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779733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Coping Strategies: Post-Deployment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5575C-239D-4D6F-A860-403E14D47FFF}" type="datetime3">
              <a:rPr lang="en-US" smtClean="0"/>
              <a:t>9 February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5567586" cy="365125"/>
          </a:xfrm>
        </p:spPr>
        <p:txBody>
          <a:bodyPr/>
          <a:lstStyle/>
          <a:p>
            <a:r>
              <a:rPr lang="en-US" dirty="0"/>
              <a:t>Experiencing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15</a:t>
            </a:fld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E436F6-526A-7945-93F6-9299212D0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85947"/>
            <a:ext cx="4975578" cy="4604821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can you do to help everyone adjust during post-deployment?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Key elements include patience and effective communication</a:t>
            </a:r>
          </a:p>
        </p:txBody>
      </p:sp>
      <p:pic>
        <p:nvPicPr>
          <p:cNvPr id="8" name="Picture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CBAE0D54-00DC-47A4-A832-C92BF1EBB5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5584" y="1289304"/>
            <a:ext cx="5175504" cy="318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9133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Deployment Journey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59766-CF3D-44B8-B8B2-EFA7359F0CA5}" type="datetime3">
              <a:rPr lang="en-US" smtClean="0"/>
              <a:t>9 February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5567586" cy="365125"/>
          </a:xfrm>
        </p:spPr>
        <p:txBody>
          <a:bodyPr/>
          <a:lstStyle/>
          <a:p>
            <a:r>
              <a:rPr lang="en-US" dirty="0"/>
              <a:t>Experiencing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16</a:t>
            </a:fld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E436F6-526A-7945-93F6-9299212D0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85947"/>
            <a:ext cx="10515600" cy="4604821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Deployment can present an opportunity for growth for everyone involved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Embrace the growth and change that occurs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Put time and effort into reestablishing bonds</a:t>
            </a:r>
          </a:p>
        </p:txBody>
      </p:sp>
    </p:spTree>
    <p:extLst>
      <p:ext uri="{BB962C8B-B14F-4D97-AF65-F5344CB8AC3E}">
        <p14:creationId xmlns:p14="http://schemas.microsoft.com/office/powerpoint/2010/main" val="9390781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Review of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5389"/>
            <a:ext cx="10515600" cy="4604821"/>
          </a:xfrm>
        </p:spPr>
        <p:txBody>
          <a:bodyPr/>
          <a:lstStyle/>
          <a:p>
            <a:pPr lvl="0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Identify common characteristics and feelings experienced by Service members and loved ones pre-, during, and post-deployment. </a:t>
            </a:r>
          </a:p>
          <a:p>
            <a:pPr lvl="0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Identify coping strategies to address emotions, feelings, and communication and relationship challenges Service members and loved ones may experience pre-, during, and post-deployment.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08CBF-F05F-42DD-AEB2-E3ABD769950E}" type="datetime3">
              <a:rPr lang="en-US" smtClean="0"/>
              <a:t>9 February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5110386" cy="365125"/>
          </a:xfrm>
        </p:spPr>
        <p:txBody>
          <a:bodyPr/>
          <a:lstStyle/>
          <a:p>
            <a:r>
              <a:rPr lang="en-US" dirty="0"/>
              <a:t>Experiencing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1076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900" y="2792572"/>
            <a:ext cx="10744200" cy="1828800"/>
          </a:xfrm>
        </p:spPr>
        <p:txBody>
          <a:bodyPr tIns="64008" anchor="ctr"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Experiencing Deployment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3900" y="5214541"/>
            <a:ext cx="10744200" cy="548640"/>
          </a:xfrm>
        </p:spPr>
        <p:txBody>
          <a:bodyPr anchor="ctr">
            <a:normAutofit/>
          </a:bodyPr>
          <a:lstStyle/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Facilitator’s Name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8B80-A622-4008-A480-3984D9191879}" type="datetime3">
              <a:rPr lang="en-US" smtClean="0"/>
              <a:t>9 February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5393850" cy="365125"/>
          </a:xfrm>
        </p:spPr>
        <p:txBody>
          <a:bodyPr/>
          <a:lstStyle/>
          <a:p>
            <a:r>
              <a:rPr lang="en-US" dirty="0"/>
              <a:t>Experiencing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44665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5389"/>
            <a:ext cx="10515600" cy="4604821"/>
          </a:xfrm>
        </p:spPr>
        <p:txBody>
          <a:bodyPr/>
          <a:lstStyle/>
          <a:p>
            <a:pPr lvl="0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Identify common characteristics and feelings experienced by Service members and loved ones pre-, during, and post-deployment. </a:t>
            </a:r>
          </a:p>
          <a:p>
            <a:pPr lvl="0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Identify coping strategies to address emotions, feelings, and communication and relationship challenges Service members and loved ones may experience pre-, during, and post-deployment.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E2506-47D4-443A-B2E3-0D9CBA5218AF}" type="datetime3">
              <a:rPr lang="en-US" smtClean="0"/>
              <a:t>9 February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5110386" cy="365125"/>
          </a:xfrm>
        </p:spPr>
        <p:txBody>
          <a:bodyPr/>
          <a:lstStyle/>
          <a:p>
            <a:r>
              <a:rPr lang="en-US" dirty="0"/>
              <a:t>Experiencing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5455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Emotional Cycle of Deployment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C97E8-DBE0-4CF5-BD1D-B1C44E02D179}" type="datetime3">
              <a:rPr lang="en-US" smtClean="0"/>
              <a:t>9 February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5567586" cy="365125"/>
          </a:xfrm>
        </p:spPr>
        <p:txBody>
          <a:bodyPr/>
          <a:lstStyle/>
          <a:p>
            <a:r>
              <a:rPr lang="en-US" dirty="0"/>
              <a:t>Experiencing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3</a:t>
            </a:fld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E436F6-526A-7945-93F6-9299212D0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85947"/>
            <a:ext cx="10515600" cy="4604821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Name of stage models that describe experiences pre-, during, and post-deployment</a:t>
            </a:r>
          </a:p>
          <a:p>
            <a:pPr lvl="1">
              <a:spcBef>
                <a:spcPts val="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Not everyone goes through all stages</a:t>
            </a:r>
          </a:p>
          <a:p>
            <a:pPr lvl="1">
              <a:spcBef>
                <a:spcPts val="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Not everyone goes through the same stages in the same sequence or for the same duration</a:t>
            </a:r>
          </a:p>
          <a:p>
            <a:pPr lvl="1">
              <a:spcBef>
                <a:spcPts val="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Many themes/issues may co-occur rather than follow an orderly sequence</a:t>
            </a:r>
          </a:p>
        </p:txBody>
      </p:sp>
    </p:spTree>
    <p:extLst>
      <p:ext uri="{BB962C8B-B14F-4D97-AF65-F5344CB8AC3E}">
        <p14:creationId xmlns:p14="http://schemas.microsoft.com/office/powerpoint/2010/main" val="312713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Pre-Deployment Experiences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F6E2D-91C6-4B91-818D-6A0711E8415A}" type="datetime3">
              <a:rPr lang="en-US" smtClean="0"/>
              <a:t>9 February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5567586" cy="365125"/>
          </a:xfrm>
        </p:spPr>
        <p:txBody>
          <a:bodyPr/>
          <a:lstStyle/>
          <a:p>
            <a:r>
              <a:rPr lang="en-US" dirty="0"/>
              <a:t>Experiencing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4</a:t>
            </a:fld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E436F6-526A-7945-93F6-9299212D0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85947"/>
            <a:ext cx="10515600" cy="4604821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Pre-deployment begins with receipt of the deployment order and continues until the Service member leaves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Service members may be physically present but psychologically absent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Emotional ups and downs may occur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Stress may increase conflict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happened, or may happen, as the departure date approaches?</a:t>
            </a:r>
          </a:p>
        </p:txBody>
      </p:sp>
    </p:spTree>
    <p:extLst>
      <p:ext uri="{BB962C8B-B14F-4D97-AF65-F5344CB8AC3E}">
        <p14:creationId xmlns:p14="http://schemas.microsoft.com/office/powerpoint/2010/main" val="3261112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Children’s Reactions: Pre-Deployment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DB8C1-22CA-4713-B10B-F496748BA926}" type="datetime3">
              <a:rPr lang="en-US" smtClean="0"/>
              <a:t>9 February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5567586" cy="365125"/>
          </a:xfrm>
        </p:spPr>
        <p:txBody>
          <a:bodyPr/>
          <a:lstStyle/>
          <a:p>
            <a:r>
              <a:rPr lang="en-US" dirty="0"/>
              <a:t>Experiencing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5</a:t>
            </a:fld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E436F6-526A-7945-93F6-9299212D0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85947"/>
            <a:ext cx="5379720" cy="4604821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Do not avoid goodbyes or minimize the importance of the absence</a:t>
            </a:r>
          </a:p>
          <a:p>
            <a:pPr lvl="1">
              <a:spcBef>
                <a:spcPts val="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Doing so could lead to fears about the parent/adult disappearing when the Service member is not deployed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554B22D-AFBB-AE4F-94D8-401F0DE55F2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9448" y="1451482"/>
            <a:ext cx="3898392" cy="38983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654322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Coping Strategies: Pre-Deployment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A9D0C-D7EA-4F9E-9D2F-CCF915504B93}" type="datetime3">
              <a:rPr lang="en-US" smtClean="0"/>
              <a:t>9 February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5567586" cy="365125"/>
          </a:xfrm>
        </p:spPr>
        <p:txBody>
          <a:bodyPr/>
          <a:lstStyle/>
          <a:p>
            <a:r>
              <a:rPr lang="en-US" dirty="0"/>
              <a:t>Experiencing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6</a:t>
            </a:fld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E436F6-526A-7945-93F6-9299212D0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85947"/>
            <a:ext cx="5438775" cy="4604821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Would anyone like to share a coping strategy?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Engage in constructive communication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Communicate about deployment in an age-appropriate way with children</a:t>
            </a:r>
          </a:p>
        </p:txBody>
      </p:sp>
      <p:pic>
        <p:nvPicPr>
          <p:cNvPr id="8" name="Picture 7" descr="Text&#10;&#10;Description automatically generated with medium confidence">
            <a:extLst>
              <a:ext uri="{FF2B5EF4-FFF2-40B4-BE49-F238E27FC236}">
                <a16:creationId xmlns:a16="http://schemas.microsoft.com/office/drawing/2014/main" id="{4267247E-90BB-4DE3-9C1B-45A9DC8B27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222" y="1289304"/>
            <a:ext cx="4818888" cy="3859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8688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F3786-C276-1443-A649-C7F64CB22C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Identifying Sources of Support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A6FE52-CA10-6B4C-9EB5-272A3B1903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7387"/>
            <a:ext cx="10515600" cy="4604821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Where will you turn for assistance during this deployment?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16555B-91D5-DA4D-8552-6B0DE9B08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2E4FD-2CA4-498B-BE70-246A7EA88A0E}" type="datetime3">
              <a:rPr lang="en-US" smtClean="0"/>
              <a:t>9 February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D11E31-A5E7-864B-B903-A48F577EC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Experiencing Deployment | v.FY21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EE2213-B73A-5640-9281-3C1DC551A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7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99CD60B-061B-C54F-9560-9D9E309717A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0289" y="2307147"/>
            <a:ext cx="4191422" cy="33952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500979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During Deployment Experiences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D17A-B66A-4F99-966C-223CCBC59FA2}" type="datetime3">
              <a:rPr lang="en-US" smtClean="0"/>
              <a:t>9 February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5567586" cy="365125"/>
          </a:xfrm>
        </p:spPr>
        <p:txBody>
          <a:bodyPr/>
          <a:lstStyle/>
          <a:p>
            <a:r>
              <a:rPr lang="en-US" dirty="0"/>
              <a:t>Experiencing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8</a:t>
            </a:fld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E436F6-526A-7945-93F6-9299212D0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85947"/>
            <a:ext cx="10515600" cy="4604821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Once the Service member deploys, initial feelings may include disorientation and mixed emotions</a:t>
            </a:r>
          </a:p>
          <a:p>
            <a:pPr lvl="1">
              <a:spcBef>
                <a:spcPts val="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Sometimes called emotional disorganization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Give yourself time to adapt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Successful handling of the deployment may lead to significant resilience and potential for growth</a:t>
            </a:r>
          </a:p>
        </p:txBody>
      </p:sp>
    </p:spTree>
    <p:extLst>
      <p:ext uri="{BB962C8B-B14F-4D97-AF65-F5344CB8AC3E}">
        <p14:creationId xmlns:p14="http://schemas.microsoft.com/office/powerpoint/2010/main" val="35059762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Children’s Reactions: During Deployment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DD4B8-0094-434F-BB48-A148E0334EC6}" type="datetime3">
              <a:rPr lang="en-US" smtClean="0"/>
              <a:t>9 February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1814" y="6356350"/>
            <a:ext cx="5567586" cy="365125"/>
          </a:xfrm>
        </p:spPr>
        <p:txBody>
          <a:bodyPr/>
          <a:lstStyle/>
          <a:p>
            <a:r>
              <a:rPr lang="en-US" dirty="0"/>
              <a:t>Experiencing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9</a:t>
            </a:fld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E436F6-526A-7945-93F6-9299212D0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85947"/>
            <a:ext cx="6078166" cy="4604821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Children take their cues from parents, caretakers, and other important adults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Reactions may vary depending on age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Deployment is almost always stressful for children but long-term adverse impacts typically do not occur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1D9FC62-9203-4140-8921-783095F85C8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5694" y="1394770"/>
            <a:ext cx="2924783" cy="43871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95465320"/>
      </p:ext>
    </p:extLst>
  </p:cSld>
  <p:clrMapOvr>
    <a:masterClrMapping/>
  </p:clrMapOvr>
</p:sld>
</file>

<file path=ppt/theme/theme1.xml><?xml version="1.0" encoding="utf-8"?>
<a:theme xmlns:a="http://schemas.openxmlformats.org/drawingml/2006/main" name="YRRP PPT Template 170803">
  <a:themeElements>
    <a:clrScheme name="Custom 1">
      <a:dk1>
        <a:srgbClr val="000000"/>
      </a:dk1>
      <a:lt1>
        <a:srgbClr val="CACACA"/>
      </a:lt1>
      <a:dk2>
        <a:srgbClr val="42165D"/>
      </a:dk2>
      <a:lt2>
        <a:srgbClr val="E7E6E6"/>
      </a:lt2>
      <a:accent1>
        <a:srgbClr val="2F1A39"/>
      </a:accent1>
      <a:accent2>
        <a:srgbClr val="FCD108"/>
      </a:accent2>
      <a:accent3>
        <a:srgbClr val="FEFFFF"/>
      </a:accent3>
      <a:accent4>
        <a:srgbClr val="42165D"/>
      </a:accent4>
      <a:accent5>
        <a:srgbClr val="000000"/>
      </a:accent5>
      <a:accent6>
        <a:srgbClr val="5E5E5E"/>
      </a:accent6>
      <a:hlink>
        <a:srgbClr val="2F1A39"/>
      </a:hlink>
      <a:folHlink>
        <a:srgbClr val="FCB308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YRRP PPT Template 170803" id="{B636AC23-372C-4CB3-BBA8-E14CE7DAFADB}" vid="{BCDC170F-7B0D-4121-B55C-359575EF381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YRRP PPT Template 170803</Template>
  <TotalTime>4648</TotalTime>
  <Words>694</Words>
  <Application>Microsoft Office PowerPoint</Application>
  <PresentationFormat>Widescreen</PresentationFormat>
  <Paragraphs>120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Courier New</vt:lpstr>
      <vt:lpstr>Helvetica Neue</vt:lpstr>
      <vt:lpstr>Helvetica Neue Medium</vt:lpstr>
      <vt:lpstr>LucidaGrande</vt:lpstr>
      <vt:lpstr>Wingdings</vt:lpstr>
      <vt:lpstr>YRRP PPT Template 170803</vt:lpstr>
      <vt:lpstr>Experiencing Deployment</vt:lpstr>
      <vt:lpstr>Objectives</vt:lpstr>
      <vt:lpstr>The Emotional Cycle of Deployment</vt:lpstr>
      <vt:lpstr>Pre-Deployment Experiences</vt:lpstr>
      <vt:lpstr>Children’s Reactions: Pre-Deployment</vt:lpstr>
      <vt:lpstr>Coping Strategies: Pre-Deployment</vt:lpstr>
      <vt:lpstr>Identifying Sources of Support</vt:lpstr>
      <vt:lpstr>During Deployment Experiences</vt:lpstr>
      <vt:lpstr>Children’s Reactions: During Deployment</vt:lpstr>
      <vt:lpstr>Coping Strategies: During Deployment</vt:lpstr>
      <vt:lpstr>Helping Children Cope During Deployment</vt:lpstr>
      <vt:lpstr>Preparing for the Reintegration</vt:lpstr>
      <vt:lpstr>Post-Deployment Experiences</vt:lpstr>
      <vt:lpstr>Children’s Reactions: Post-Deployment</vt:lpstr>
      <vt:lpstr>Coping Strategies: Post-Deployment</vt:lpstr>
      <vt:lpstr>The Deployment Journey</vt:lpstr>
      <vt:lpstr>Review of Objectives</vt:lpstr>
      <vt:lpstr>Experiencing Deployment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Experiencing Deployment PowerPoint</dc:title>
  <dc:subject>YRRP Class: Experiencing Deployment</dc:subject>
  <dc:creator>Yellow Ribbon Reintegration Program</dc:creator>
  <cp:keywords/>
  <dc:description/>
  <cp:lastModifiedBy>Glossner, Karen</cp:lastModifiedBy>
  <cp:revision>149</cp:revision>
  <dcterms:created xsi:type="dcterms:W3CDTF">2017-04-07T17:17:00Z</dcterms:created>
  <dcterms:modified xsi:type="dcterms:W3CDTF">2021-02-09T14:48:31Z</dcterms:modified>
  <cp:category/>
</cp:coreProperties>
</file>