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74" r:id="rId4"/>
    <p:sldId id="267" r:id="rId5"/>
    <p:sldId id="266" r:id="rId6"/>
    <p:sldId id="265" r:id="rId7"/>
    <p:sldId id="270" r:id="rId8"/>
    <p:sldId id="273" r:id="rId9"/>
    <p:sldId id="272" r:id="rId10"/>
    <p:sldId id="275" r:id="rId11"/>
    <p:sldId id="276" r:id="rId12"/>
    <p:sldId id="269" r:id="rId13"/>
    <p:sldId id="268" r:id="rId14"/>
    <p:sldId id="2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icrosoft Office User" initials="Office" lastIdx="1" clrIdx="6">
    <p:extLst>
      <p:ext uri="{19B8F6BF-5375-455C-9EA6-DF929625EA0E}">
        <p15:presenceInfo xmlns:p15="http://schemas.microsoft.com/office/powerpoint/2012/main" userId="Microsoft Office User" providerId="None"/>
      </p:ext>
    </p:extLst>
  </p:cmAuthor>
  <p:cmAuthor id="1" name="Molly Kaufman" initials="MSK" lastIdx="1" clrIdx="0"/>
  <p:cmAuthor id="8" name="Weldon, Brett Niles" initials="WBN" lastIdx="1" clrIdx="7">
    <p:extLst>
      <p:ext uri="{19B8F6BF-5375-455C-9EA6-DF929625EA0E}">
        <p15:presenceInfo xmlns:p15="http://schemas.microsoft.com/office/powerpoint/2012/main" userId="S::buw89@psu.edu::f56f62fc-43c8-4695-9f70-c48dcff742db" providerId="AD"/>
      </p:ext>
    </p:extLst>
  </p:cmAuthor>
  <p:cmAuthor id="2" name="Molly Kaufman" initials="MSK [2]" lastIdx="1" clrIdx="1"/>
  <p:cmAuthor id="9" name="Glossner, Karen" initials="GK" lastIdx="10" clrIdx="8">
    <p:extLst>
      <p:ext uri="{19B8F6BF-5375-455C-9EA6-DF929625EA0E}">
        <p15:presenceInfo xmlns:p15="http://schemas.microsoft.com/office/powerpoint/2012/main" userId="Glossner, Karen" providerId="None"/>
      </p:ext>
    </p:extLst>
  </p:cmAuthor>
  <p:cmAuthor id="3" name="Molly Kaufman" initials="MSK [3]" lastIdx="1" clrIdx="2"/>
  <p:cmAuthor id="4" name="Molly Kaufman" initials="MSK [4]" lastIdx="1" clrIdx="3"/>
  <p:cmAuthor id="5" name="Jillian Rodgers" initials="JRR" lastIdx="1" clrIdx="4">
    <p:extLst>
      <p:ext uri="{19B8F6BF-5375-455C-9EA6-DF929625EA0E}">
        <p15:presenceInfo xmlns:p15="http://schemas.microsoft.com/office/powerpoint/2012/main" userId="Jillian Rodgers" providerId="None"/>
      </p:ext>
    </p:extLst>
  </p:cmAuthor>
  <p:cmAuthor id="6" name="Brittny Mathies" initials="BRM" lastIdx="1" clrIdx="5">
    <p:extLst>
      <p:ext uri="{19B8F6BF-5375-455C-9EA6-DF929625EA0E}">
        <p15:presenceInfo xmlns:p15="http://schemas.microsoft.com/office/powerpoint/2012/main" userId="Brittny Mathie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065B"/>
    <a:srgbClr val="FF0000"/>
    <a:srgbClr val="301A39"/>
    <a:srgbClr val="5F2C80"/>
    <a:srgbClr val="FDCD08"/>
    <a:srgbClr val="FDB608"/>
    <a:srgbClr val="431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75" autoAdjust="0"/>
    <p:restoredTop sz="94864"/>
  </p:normalViewPr>
  <p:slideViewPr>
    <p:cSldViewPr snapToGrid="0" snapToObjects="1">
      <p:cViewPr varScale="1">
        <p:scale>
          <a:sx n="59" d="100"/>
          <a:sy n="59" d="100"/>
        </p:scale>
        <p:origin x="4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2FD4-C747-DF4A-BB88-652A3761D478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D4530-61A6-1242-AAD9-015D21E46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1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150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12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300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000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17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87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53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0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792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17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EAE7-D9F4-4348-B642-F5D3D656AAA8}" type="datetime3">
              <a:rPr lang="en-US" smtClean="0"/>
              <a:t>9 March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Just Breathe | v.FY21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816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>
            <a:lvl3pPr marL="1377950" indent="-463550">
              <a:buSzPct val="150000"/>
              <a:buFont typeface="High Tower Text" panose="02040502050506030303" pitchFamily="18" charset="0"/>
              <a:buChar char="›"/>
              <a:defRPr/>
            </a:lvl3pPr>
            <a:lvl4pPr marL="1835150" indent="-463550">
              <a:buSzPct val="150000"/>
              <a:buFont typeface="Helvetica" charset="0"/>
              <a:buChar char="-"/>
              <a:defRPr/>
            </a:lvl4pPr>
            <a:lvl5pPr marL="2290763" indent="-461963">
              <a:buSzPct val="150000"/>
              <a:buFont typeface="Helvetica" charset="0"/>
              <a:buChar char="-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8B75-22E5-4DF1-94E5-76B2E01012D7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Just Breathe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07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979271"/>
            <a:ext cx="10515600" cy="1090070"/>
          </a:xfrm>
        </p:spPr>
        <p:txBody>
          <a:bodyPr anchor="b"/>
          <a:lstStyle>
            <a:lvl1pPr algn="ctr">
              <a:defRPr sz="6000">
                <a:solidFill>
                  <a:srgbClr val="5F2C8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096330"/>
            <a:ext cx="10515600" cy="60757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2890A-38E4-4D4A-AA04-3C178D895306}" type="datetime3">
              <a:rPr lang="en-US" smtClean="0"/>
              <a:t>9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937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70039"/>
            <a:ext cx="5181600" cy="456470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0012-8519-4286-B32B-9CB30A7155DB}" type="datetime3">
              <a:rPr lang="en-US" smtClean="0"/>
              <a:t>9 March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5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0"/>
            <a:ext cx="10515600" cy="113084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084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4755"/>
            <a:ext cx="5157787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084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4755"/>
            <a:ext cx="5183188" cy="38908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7929-1493-4330-B31E-EF4A2F925039}" type="datetime3">
              <a:rPr lang="en-US" smtClean="0"/>
              <a:t>9 March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404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98DF0-B420-4C5A-93C3-E7F87CD135F0}" type="datetime3">
              <a:rPr lang="en-US" smtClean="0"/>
              <a:t>9 March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75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C833F1-C042-477C-88B8-C19016647BDF}" type="datetime3">
              <a:rPr lang="en-US" smtClean="0"/>
              <a:t>9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89705-345D-46D1-9F26-00BEE7017E58}" type="datetime3">
              <a:rPr lang="en-US" smtClean="0"/>
              <a:t>9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F84E-4444-8845-9E29-8AB734101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6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77387"/>
            <a:ext cx="10515600" cy="460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44" name="Footer Placeholder 8"/>
          <p:cNvSpPr txBox="1">
            <a:spLocks/>
          </p:cNvSpPr>
          <p:nvPr userDrawn="1"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3" name="Footer Placeholder 52"/>
          <p:cNvSpPr>
            <a:spLocks noGrp="1"/>
          </p:cNvSpPr>
          <p:nvPr>
            <p:ph type="ftr" sz="quarter" idx="3"/>
          </p:nvPr>
        </p:nvSpPr>
        <p:spPr>
          <a:xfrm>
            <a:off x="106181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4"/>
          </p:nvPr>
        </p:nvSpPr>
        <p:spPr>
          <a:xfrm>
            <a:off x="10657840" y="6356350"/>
            <a:ext cx="695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F601-1C19-D64B-A0BD-35258ABCC3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Date Placeholder 54"/>
          <p:cNvSpPr>
            <a:spLocks noGrp="1"/>
          </p:cNvSpPr>
          <p:nvPr>
            <p:ph type="dt" sz="half" idx="2"/>
          </p:nvPr>
        </p:nvSpPr>
        <p:spPr>
          <a:xfrm>
            <a:off x="79146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4DB22-664F-4D38-8B9B-AB1E6A4C3257}" type="datetime3">
              <a:rPr lang="en-US" smtClean="0"/>
              <a:t>9 March 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95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55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Helvetica Neue Medium" charset="0"/>
          <a:ea typeface="Helvetica Neue Medium" charset="0"/>
          <a:cs typeface="Helvetica Neue Medium" charset="0"/>
        </a:defRPr>
      </a:lvl1pPr>
    </p:titleStyle>
    <p:bodyStyle>
      <a:lvl1pPr marL="465138" indent="-465138" algn="l" defTabSz="914400" rtl="0" eaLnBrk="1" latinLnBrk="0" hangingPunct="1">
        <a:lnSpc>
          <a:spcPct val="90000"/>
        </a:lnSpc>
        <a:spcBef>
          <a:spcPts val="10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922338" indent="-465138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Wingdings" panose="05000000000000000000" pitchFamily="2" charset="2"/>
        <a:buChar char="Ø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3779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High Tower Text" panose="02040502050506030303" pitchFamily="18" charset="0"/>
        <a:buChar char="›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8351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Tx/>
        <a:buChar char="-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290763" indent="-461963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llowribbon.mil/cms/event-handou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9516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Just Breathe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3013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EB204-19FF-4AE6-A8E7-72A7E550B01A}" type="datetime3">
              <a:rPr lang="en-US" smtClean="0"/>
              <a:t>9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45703" cy="365125"/>
          </a:xfrm>
        </p:spPr>
        <p:txBody>
          <a:bodyPr/>
          <a:lstStyle/>
          <a:p>
            <a:r>
              <a:rPr lang="en-US" dirty="0"/>
              <a:t>Just Breathe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4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Three-Part Diaphragmatic Breathing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6F071-8C84-4057-A679-1086B14AD9EC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10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91453" y="5494487"/>
            <a:ext cx="2607514" cy="2194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Tara R</a:t>
            </a:r>
            <a:r>
              <a:rPr lang="en-US" sz="800" dirty="0">
                <a:latin typeface="Helvetica Neue" charset="0"/>
                <a:ea typeface="Helvetica Neue" charset="0"/>
                <a:cs typeface="Helvetica Neue" charset="0"/>
              </a:rPr>
              <a:t>.</a:t>
            </a:r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EFCB2D54-0C00-A44B-86BD-61DD4C44D7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368" y="1316530"/>
            <a:ext cx="6137685" cy="4105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21923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0"/>
            <a:ext cx="11018003" cy="1134319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Alternate Nostril Breathing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242C6-6616-400E-8D25-1853817213AB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11</a:t>
            </a:fld>
            <a:endParaRPr lang="en-US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368" y="1316530"/>
            <a:ext cx="6137685" cy="4105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791453" y="5494487"/>
            <a:ext cx="2607514" cy="2194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Tara R.</a:t>
            </a:r>
          </a:p>
        </p:txBody>
      </p:sp>
    </p:spTree>
    <p:extLst>
      <p:ext uri="{BB962C8B-B14F-4D97-AF65-F5344CB8AC3E}">
        <p14:creationId xmlns:p14="http://schemas.microsoft.com/office/powerpoint/2010/main" val="4233631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Key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>
            <a:normAutofit fontScale="92500" lnSpcReduction="10000"/>
          </a:bodyPr>
          <a:lstStyle/>
          <a:p>
            <a:pPr>
              <a:buSzPct val="100000"/>
              <a:buFont typeface="Wingdings" pitchFamily="2" charset="2"/>
              <a:buChar char="Ø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Stress can impact the body and cause discomfort</a:t>
            </a:r>
          </a:p>
          <a:p>
            <a:pPr>
              <a:buSzPct val="100000"/>
              <a:buFont typeface="Wingdings" pitchFamily="2" charset="2"/>
              <a:buChar char="Ø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Breath exercises can help with the following: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Managing stress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Returning to a relaxed state more quickly when stress is experienced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Alleviating some mental symptoms of stress</a:t>
            </a:r>
          </a:p>
          <a:p>
            <a:pPr marL="0" indent="0" algn="ctr">
              <a:buNone/>
            </a:pPr>
            <a:endParaRPr lang="en-US"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Download Handout 1: Breathing Exercises from the </a:t>
            </a:r>
            <a:r>
              <a:rPr lang="en-US" sz="350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YRRP website</a:t>
            </a:r>
            <a:r>
              <a:rPr lang="en-US" sz="35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</a:p>
          <a:p>
            <a:pPr marL="0" indent="0" algn="ctr">
              <a:buNone/>
            </a:pPr>
            <a:r>
              <a:rPr lang="en-US" sz="3500" dirty="0" err="1">
                <a:latin typeface="Arial" panose="020B0604020202020204" pitchFamily="34" charset="0"/>
                <a:cs typeface="Arial" panose="020B0604020202020204" pitchFamily="34" charset="0"/>
              </a:rPr>
              <a:t>www.yellowribbon.mil</a:t>
            </a: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500" dirty="0" err="1">
                <a:latin typeface="Arial" panose="020B0604020202020204" pitchFamily="34" charset="0"/>
                <a:cs typeface="Arial" panose="020B0604020202020204" pitchFamily="34" charset="0"/>
              </a:rPr>
              <a:t>cms</a:t>
            </a: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/event-handout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2E45-077C-432F-9A46-5DC4087F52EE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48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common, inefficient breathing patterns.</a:t>
            </a:r>
          </a:p>
          <a:p>
            <a:pPr lvl="0"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evidence-based benefits of a variety of breathing techniques, including effects on mental and physical well-being.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simple breathing techniques in your own life to manage stress.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5C8B-DF6C-4629-A362-821C99E79443}" type="datetime3">
              <a:rPr lang="en-US" smtClean="0"/>
              <a:t>9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 dirty="0"/>
              <a:t>Just Breathe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231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9516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Just Breathe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3013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E297-8CF8-47F1-A221-FC08172347DB}" type="datetime3">
              <a:rPr lang="en-US" smtClean="0"/>
              <a:t>9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45703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956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common, inefficient breathing patterns.</a:t>
            </a:r>
          </a:p>
          <a:p>
            <a:pPr lvl="0"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evidence-based benefits of a variety of breathing techniques, including effects on mental and physical well-being.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simple breathing techniques in your own life to manage stress.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B0E9-FC7D-45E6-8216-3FD3FBFDC7C3}" type="datetime3">
              <a:rPr lang="en-US" smtClean="0"/>
              <a:t>9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 dirty="0"/>
              <a:t>Just Breathe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356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Sympathetic Nervous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Fight, Flight, or Freeze response to stress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Signals the heart and lungs to work harder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Breath becomes more rapid</a:t>
            </a:r>
            <a:endParaRPr lang="en-US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73390-99D8-4879-B4BE-AB8185577B5E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3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197" y="3132668"/>
            <a:ext cx="3799605" cy="2533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20817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Parasympathetic Nervous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Rest and Digest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the body return to equilibrium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Breathing becomes slow and relaxed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Breath shifts from chest to the abdomen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86BD8-87F1-410C-8B11-0A2B5F61F7C7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4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780EB8-6633-354F-AE26-9166B9858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513" y="3605993"/>
            <a:ext cx="4052688" cy="2277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37325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Common Inefficient Breathing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Reverse Breathing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 Posture (Tech Neck)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Chest Breathing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38A53-9AFF-4FD6-9D3D-2B384E05F350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0000"/>
                    </a14:imgEffect>
                    <a14:imgEffect>
                      <a14:saturation sat="239000"/>
                    </a14:imgEffect>
                    <a14:imgEffect>
                      <a14:brightnessContrast contrast="-4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33357" y="3074066"/>
            <a:ext cx="4925286" cy="2582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379343" y="5676386"/>
            <a:ext cx="3433314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Kenneth K. </a:t>
            </a:r>
            <a:r>
              <a:rPr lang="en-US" sz="800" dirty="0" err="1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Hansraj</a:t>
            </a:r>
            <a:r>
              <a:rPr 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, Surgical Technology International</a:t>
            </a:r>
          </a:p>
        </p:txBody>
      </p:sp>
    </p:spTree>
    <p:extLst>
      <p:ext uri="{BB962C8B-B14F-4D97-AF65-F5344CB8AC3E}">
        <p14:creationId xmlns:p14="http://schemas.microsoft.com/office/powerpoint/2010/main" val="1593433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Basics of Efficient Breathing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Awareness of posture 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Movement of the diaphragm</a:t>
            </a:r>
            <a:endParaRPr lang="en-US" i="1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A5DF-0053-465E-B689-2F1BE5467124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6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DF05BE-BFEA-8A4A-8B51-A36924445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403" y="2582938"/>
            <a:ext cx="4745193" cy="3157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1917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Breath Exercises: Body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Decreased heart rate and lower blood pressure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 ability to help the body return to a resting state after stressful events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fostered sense of calm and relaxation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Other ways…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1B0F7-EAEF-4E17-B1D1-FD9AFBCEF2BB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660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0"/>
            <a:ext cx="10781371" cy="1134319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Diaphragmatic Breathing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088B-76AC-4B9A-B872-583CB4D606AE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8</a:t>
            </a:fld>
            <a:endParaRPr lang="en-US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156" y="1318118"/>
            <a:ext cx="6137686" cy="4105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812694" y="5499670"/>
            <a:ext cx="566609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Tara R.</a:t>
            </a:r>
          </a:p>
        </p:txBody>
      </p:sp>
    </p:spTree>
    <p:extLst>
      <p:ext uri="{BB962C8B-B14F-4D97-AF65-F5344CB8AC3E}">
        <p14:creationId xmlns:p14="http://schemas.microsoft.com/office/powerpoint/2010/main" val="1602685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 of Breath Exercises: Well-Being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Reducing symptoms of post-traumatic stress disorder (PTSD)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Reducing symptoms of anxiety and depression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23D4-7791-455C-A706-F6D8AA64079C}" type="datetime3">
              <a:rPr lang="en-US" smtClean="0"/>
              <a:t>9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7861469" cy="365125"/>
          </a:xfrm>
        </p:spPr>
        <p:txBody>
          <a:bodyPr/>
          <a:lstStyle/>
          <a:p>
            <a:r>
              <a:rPr lang="en-US"/>
              <a:t>Just Breathe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027" y="3023756"/>
            <a:ext cx="3339945" cy="25258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031167" y="5625621"/>
            <a:ext cx="2129667" cy="2194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Maryland National Guard </a:t>
            </a:r>
          </a:p>
        </p:txBody>
      </p:sp>
    </p:spTree>
    <p:extLst>
      <p:ext uri="{BB962C8B-B14F-4D97-AF65-F5344CB8AC3E}">
        <p14:creationId xmlns:p14="http://schemas.microsoft.com/office/powerpoint/2010/main" val="1154330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CACACA"/>
      </a:lt1>
      <a:dk2>
        <a:srgbClr val="42165D"/>
      </a:dk2>
      <a:lt2>
        <a:srgbClr val="E7E6E6"/>
      </a:lt2>
      <a:accent1>
        <a:srgbClr val="2F1A39"/>
      </a:accent1>
      <a:accent2>
        <a:srgbClr val="FCD108"/>
      </a:accent2>
      <a:accent3>
        <a:srgbClr val="FEFFFF"/>
      </a:accent3>
      <a:accent4>
        <a:srgbClr val="42165D"/>
      </a:accent4>
      <a:accent5>
        <a:srgbClr val="000000"/>
      </a:accent5>
      <a:accent6>
        <a:srgbClr val="5E5E5E"/>
      </a:accent6>
      <a:hlink>
        <a:srgbClr val="2F1A39"/>
      </a:hlink>
      <a:folHlink>
        <a:srgbClr val="FCB30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3643</TotalTime>
  <Words>430</Words>
  <Application>Microsoft Office PowerPoint</Application>
  <PresentationFormat>Widescreen</PresentationFormat>
  <Paragraphs>106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Courier New</vt:lpstr>
      <vt:lpstr>Helvetica</vt:lpstr>
      <vt:lpstr>Helvetica Neue</vt:lpstr>
      <vt:lpstr>Helvetica Neue Medium</vt:lpstr>
      <vt:lpstr>High Tower Text</vt:lpstr>
      <vt:lpstr>LucidaGrande</vt:lpstr>
      <vt:lpstr>Wingdings</vt:lpstr>
      <vt:lpstr>Office Theme</vt:lpstr>
      <vt:lpstr>Just Breathe</vt:lpstr>
      <vt:lpstr>Objectives</vt:lpstr>
      <vt:lpstr>The Sympathetic Nervous System</vt:lpstr>
      <vt:lpstr>The Parasympathetic Nervous System</vt:lpstr>
      <vt:lpstr>Common Inefficient Breathing Patterns</vt:lpstr>
      <vt:lpstr>The Basics of Efficient Breathing</vt:lpstr>
      <vt:lpstr>Benefits of Breath Exercises: Body</vt:lpstr>
      <vt:lpstr>Diaphragmatic Breathing</vt:lpstr>
      <vt:lpstr>Benefits of Breath Exercises: Well-Being</vt:lpstr>
      <vt:lpstr>Three-Part Diaphragmatic Breathing</vt:lpstr>
      <vt:lpstr>Alternate Nostril Breathing</vt:lpstr>
      <vt:lpstr>Review of Key Points</vt:lpstr>
      <vt:lpstr>Review of Objectives</vt:lpstr>
      <vt:lpstr>Just Breathe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Just Breathe PowerPoint</dc:title>
  <dc:subject>YRRP Class: Just Breathe</dc:subject>
  <dc:creator>Yellow Ribbon Reintegration Program</dc:creator>
  <cp:keywords/>
  <dc:description/>
  <cp:lastModifiedBy>Glossner, Karen</cp:lastModifiedBy>
  <cp:revision>173</cp:revision>
  <dcterms:created xsi:type="dcterms:W3CDTF">2017-04-07T17:17:00Z</dcterms:created>
  <dcterms:modified xsi:type="dcterms:W3CDTF">2021-03-09T14:52:50Z</dcterms:modified>
  <cp:category/>
</cp:coreProperties>
</file>