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59" r:id="rId4"/>
    <p:sldId id="263" r:id="rId5"/>
    <p:sldId id="264" r:id="rId6"/>
    <p:sldId id="274" r:id="rId7"/>
    <p:sldId id="265" r:id="rId8"/>
    <p:sldId id="270" r:id="rId9"/>
    <p:sldId id="271" r:id="rId10"/>
    <p:sldId id="272" r:id="rId11"/>
    <p:sldId id="269" r:id="rId12"/>
    <p:sldId id="261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4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165D"/>
    <a:srgbClr val="301A39"/>
    <a:srgbClr val="5F2C80"/>
    <a:srgbClr val="FDCD08"/>
    <a:srgbClr val="FDB6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4" autoAdjust="0"/>
    <p:restoredTop sz="85437"/>
  </p:normalViewPr>
  <p:slideViewPr>
    <p:cSldViewPr snapToGrid="0" snapToObjects="1">
      <p:cViewPr varScale="1">
        <p:scale>
          <a:sx n="54" d="100"/>
          <a:sy n="54" d="100"/>
        </p:scale>
        <p:origin x="79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3/10/2021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88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847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0469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665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315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394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521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Wingdings" pitchFamily="2" charset="2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25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360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789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85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64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4530-61A6-1242-AAD9-015D21E46A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57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6E1A-A8FF-41B3-8251-84442A1F00A6}" type="datetime3">
              <a:rPr lang="en-US" smtClean="0"/>
              <a:t>10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Reintegration: How I See It | v.FY21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3pPr marL="1377950" indent="-463550">
              <a:buSzPct val="150000"/>
              <a:buFont typeface="High Tower Text" panose="02040502050506030303" pitchFamily="18" charset="0"/>
              <a:buChar char="›"/>
              <a:defRPr/>
            </a:lvl3pPr>
            <a:lvl4pPr marL="1835150" indent="-463550">
              <a:buSzPct val="150000"/>
              <a:buFont typeface="Helvetica" charset="0"/>
              <a:buChar char="-"/>
              <a:defRPr/>
            </a:lvl4pPr>
            <a:lvl5pPr marL="2290763" indent="-461963">
              <a:buSzPct val="150000"/>
              <a:buFont typeface="Helvetica" charset="0"/>
              <a:buChar char="-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6DFD0-0EEC-47A6-BBB4-789216661C26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Reintegration: How I See It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07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8E40C-D5A1-44A6-B89C-6CB81F024C52}" type="datetime3">
              <a:rPr lang="en-US" smtClean="0"/>
              <a:t>10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37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7EADD-98CE-49EA-8204-3CC4BFB29429}" type="datetime3">
              <a:rPr lang="en-US" smtClean="0"/>
              <a:t>10 March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5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31E9-C293-4EAF-9A5A-DD3B1027FB92}" type="datetime3">
              <a:rPr lang="en-US" smtClean="0"/>
              <a:t>10 March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40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1DA0-0C52-424C-AA16-B33FC776191A}" type="datetime3">
              <a:rPr lang="en-US" smtClean="0"/>
              <a:t>10 March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7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A90865-939F-4AAD-AA10-80A6EC8F02DE}" type="datetime3">
              <a:rPr lang="en-US" smtClean="0"/>
              <a:t>10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AAB21-2C48-4AEF-B995-49055DEA3535}" type="datetime3">
              <a:rPr lang="en-US" smtClean="0"/>
              <a:t>10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4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75D8E-40EF-42DB-BF5F-9C9D56AF6404}" type="datetime3">
              <a:rPr lang="en-US" smtClean="0"/>
              <a:t>10 March 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95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55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High Tower Text" panose="02040502050506030303" pitchFamily="18" charset="0"/>
        <a:buChar char="›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Tx/>
        <a:buChar char="-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8920"/>
            <a:ext cx="10744200" cy="18288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Reintegration: How I See 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08127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14F51-ADB0-413F-97BD-C7C992D678F3}" type="datetime3">
              <a:rPr lang="en-US" smtClean="0"/>
              <a:t>10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Reintegration: How I See It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Coworker Perspectives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AD71-D742-4EFE-8821-62A946F5848F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1380744"/>
            <a:ext cx="5257800" cy="4608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Happiness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Relief due to more help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Excitement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Anticipation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Elation</a:t>
            </a:r>
          </a:p>
          <a:p>
            <a:endParaRPr lang="en-US" sz="1800" dirty="0"/>
          </a:p>
          <a:p>
            <a:endParaRPr lang="en-US" sz="1600" dirty="0"/>
          </a:p>
        </p:txBody>
      </p:sp>
      <p:pic>
        <p:nvPicPr>
          <p:cNvPr id="10" name="Picture Placeholder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4" r="19702"/>
          <a:stretch/>
        </p:blipFill>
        <p:spPr>
          <a:xfrm>
            <a:off x="4336141" y="3053437"/>
            <a:ext cx="2828564" cy="2761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964680" y="1380744"/>
            <a:ext cx="4389120" cy="46085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spcBef>
                <a:spcPts val="1000"/>
              </a:spcBef>
              <a:buClr>
                <a:srgbClr val="43165D"/>
              </a:buClr>
              <a:buFont typeface="Wingdings" pitchFamily="2" charset="2"/>
              <a:buChar char="Ø"/>
            </a:pPr>
            <a:r>
              <a:rPr lang="en-US" sz="32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Negative</a:t>
            </a:r>
          </a:p>
          <a:p>
            <a:pPr marL="923544" lvl="1" indent="-466344">
              <a:buClr>
                <a:srgbClr val="5F2C80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32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Resentment</a:t>
            </a:r>
          </a:p>
          <a:p>
            <a:pPr marL="923544" lvl="1" indent="-466344">
              <a:buClr>
                <a:srgbClr val="5F2C80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32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Feeling under appreciated</a:t>
            </a:r>
          </a:p>
          <a:p>
            <a:pPr marL="923544" lvl="1" indent="-466344">
              <a:buClr>
                <a:srgbClr val="5F2C80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32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Upset about changes in work roles or personnel</a:t>
            </a:r>
          </a:p>
          <a:p>
            <a:pPr marL="923544" lvl="1" indent="-466344">
              <a:buClr>
                <a:srgbClr val="5F2C80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US" sz="3200" dirty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Readjustment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05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Tips for Successful Reintegration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 realistic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Show appreciation to and for each other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Accept changes that have occurred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Allow for dedicated one-on-one time 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Reestablish intimacy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Avoid the “who had it worse” game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Remember to be patient and communicate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0C61-EDE2-4A0A-80B6-5431A8811908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17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6"/>
            <a:ext cx="10515600" cy="4608576"/>
          </a:xfrm>
        </p:spPr>
        <p:txBody>
          <a:bodyPr>
            <a:noAutofit/>
          </a:bodyPr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Compare and contrast feelings commonly experienced during reintegration.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tips for successful reintegration.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A893B-36EA-4FDD-9D55-72CA1E1B65C4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390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88920"/>
            <a:ext cx="10744200" cy="1828800"/>
          </a:xfrm>
        </p:spPr>
        <p:txBody>
          <a:bodyPr anchor="ctr"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Reintegration: How I See 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08127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AD0BF-168B-4C8C-B4C2-D90D1E5A309A}" type="datetime3">
              <a:rPr lang="en-US" smtClean="0"/>
              <a:t>10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978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6"/>
            <a:ext cx="10515600" cy="4608576"/>
          </a:xfrm>
        </p:spPr>
        <p:txBody>
          <a:bodyPr>
            <a:noAutofit/>
          </a:bodyPr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Compare and contrast feelings commonly experienced during reintegration.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Discuss tips for successful reintegration.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2EB55-ED1F-4E01-BCDB-5EFC28A20BC2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Reintegration: How I See It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83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Goals of Reintegration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0744"/>
            <a:ext cx="5898932" cy="460857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Reentry into civilian life </a:t>
            </a:r>
          </a:p>
          <a:p>
            <a:pPr>
              <a:lnSpc>
                <a:spcPct val="12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Process of coming to terms with individual physical or emotional changes</a:t>
            </a:r>
          </a:p>
          <a:p>
            <a:pPr>
              <a:lnSpc>
                <a:spcPct val="120000"/>
              </a:lnSpc>
              <a:buSzPct val="100000"/>
              <a:buFont typeface="Wingdings" panose="05000000000000000000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It is common to experience difficulties in this process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en-US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3500" b="1" i="1" dirty="0">
                <a:latin typeface="Arial" panose="020B0604020202020204" pitchFamily="34" charset="0"/>
                <a:cs typeface="Arial" panose="020B0604020202020204" pitchFamily="34" charset="0"/>
              </a:rPr>
              <a:t>Why do you think that is?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83B0F-A2F4-4622-BDAC-CCCF8DFC5F0F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508" y="2175685"/>
            <a:ext cx="3668332" cy="2663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Seeing Others’ Perspectives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0744"/>
            <a:ext cx="10515600" cy="4608576"/>
          </a:xfrm>
        </p:spPr>
        <p:txBody>
          <a:bodyPr>
            <a:normAutofit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 and negative thoughts and feelings 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Perception of others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Your own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386CE-5C9E-47C3-B5DC-3D9C9DCA2987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1" b="19706"/>
          <a:stretch/>
        </p:blipFill>
        <p:spPr>
          <a:xfrm>
            <a:off x="4507656" y="2709902"/>
            <a:ext cx="59436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90327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Service Member Perspectives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838200" y="1377387"/>
            <a:ext cx="5257800" cy="4608576"/>
          </a:xfrm>
        </p:spPr>
        <p:txBody>
          <a:bodyPr>
            <a:normAutofit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Relief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Pride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Happiness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Contentment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754B4-6172-4192-BE12-74DB1158F2E0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0" y="1377387"/>
            <a:ext cx="5257800" cy="4608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Work reunion worries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worries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Loss of freedom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Irritable, guarded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Resentment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Feeling overwhelmed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Frustration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864" y="4019662"/>
            <a:ext cx="2952750" cy="1717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0377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Single and Married Service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0744"/>
            <a:ext cx="10515600" cy="4608576"/>
          </a:xfrm>
        </p:spPr>
        <p:txBody>
          <a:bodyPr>
            <a:normAutofit lnSpcReduction="10000"/>
          </a:bodyPr>
          <a:lstStyle/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Single Service Members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Desire to reestablish living situation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Changes in relationship with significant other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Changes in friends and social life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Feeling overlooked </a:t>
            </a:r>
          </a:p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Married Service Members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Concerns about how spouse may have changed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Concerns about how the children will react 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Feeling less important to the family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D8A8C-DF1B-4DB2-9A5D-D75912B50960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51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Spouse and Partner Perspectives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5640" y="1380744"/>
            <a:ext cx="8138160" cy="4608576"/>
          </a:xfrm>
        </p:spPr>
        <p:txBody>
          <a:bodyPr>
            <a:noAutofit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Negative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Role confusion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Anxious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Irritable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Restless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Nervous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Resentment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Loss of freedom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Concern about stability of relationship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Apprehension about children’s reactions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Apprehension about perception of returning spouse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4EBD-2623-4D1A-8036-A6F6D123653B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26926" y="1380744"/>
            <a:ext cx="2851939" cy="4608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Relief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Pride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Excitement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Appreciation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Comfort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Elation</a:t>
            </a:r>
          </a:p>
        </p:txBody>
      </p:sp>
      <p:pic>
        <p:nvPicPr>
          <p:cNvPr id="8" name="Picture Placehold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557" y="1497055"/>
            <a:ext cx="3519283" cy="2346188"/>
          </a:xfrm>
          <a:prstGeom prst="rect">
            <a:avLst/>
          </a:prstGeom>
          <a:ln w="88900">
            <a:solidFill>
              <a:srgbClr val="FFFFFF"/>
            </a:solidFill>
          </a:ln>
        </p:spPr>
      </p:pic>
    </p:spTree>
    <p:extLst>
      <p:ext uri="{BB962C8B-B14F-4D97-AF65-F5344CB8AC3E}">
        <p14:creationId xmlns:p14="http://schemas.microsoft.com/office/powerpoint/2010/main" val="92479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Extended Family and Friend Perspectives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2F93-727E-4E65-B22D-2E689EAF2481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/>
          </a:p>
        </p:txBody>
      </p:sp>
      <p:pic>
        <p:nvPicPr>
          <p:cNvPr id="10" name="Picture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990" y="2489731"/>
            <a:ext cx="2924863" cy="2051469"/>
          </a:xfrm>
          <a:prstGeom prst="rect">
            <a:avLst/>
          </a:prstGeom>
          <a:ln w="88900">
            <a:solidFill>
              <a:srgbClr val="FFFFFF"/>
            </a:solidFill>
          </a:ln>
        </p:spPr>
      </p:pic>
      <p:sp>
        <p:nvSpPr>
          <p:cNvPr id="12" name="Content Placeholder 3"/>
          <p:cNvSpPr txBox="1">
            <a:spLocks/>
          </p:cNvSpPr>
          <p:nvPr/>
        </p:nvSpPr>
        <p:spPr>
          <a:xfrm>
            <a:off x="838200" y="1371600"/>
            <a:ext cx="5257800" cy="4608576"/>
          </a:xfrm>
          <a:prstGeom prst="rect">
            <a:avLst/>
          </a:prstGeom>
        </p:spPr>
        <p:txBody>
          <a:bodyPr vert="horz" lIns="91440" tIns="45720" rIns="91440" bIns="45720" numCol="1" rtlCol="0" anchor="t" anchorCtr="0">
            <a:no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Relief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Pride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Excitement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Appreciation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Comfort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Elation</a:t>
            </a:r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7228840" y="1371600"/>
            <a:ext cx="4114800" cy="4608576"/>
          </a:xfrm>
          <a:prstGeom prst="rect">
            <a:avLst/>
          </a:prstGeom>
        </p:spPr>
        <p:txBody>
          <a:bodyPr vert="horz" lIns="91440" tIns="45720" rIns="91440" bIns="45720" numCol="1" rtlCol="0" anchor="t" anchorCtr="0">
            <a:norm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Resentment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Feeling overwhelmed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Frustration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Readjustment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Nervous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Anxious</a:t>
            </a:r>
          </a:p>
        </p:txBody>
      </p:sp>
    </p:spTree>
    <p:extLst>
      <p:ext uri="{BB962C8B-B14F-4D97-AF65-F5344CB8AC3E}">
        <p14:creationId xmlns:p14="http://schemas.microsoft.com/office/powerpoint/2010/main" val="374167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Perspectives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2840" y="1380744"/>
            <a:ext cx="7680960" cy="4608576"/>
          </a:xfrm>
        </p:spPr>
        <p:txBody>
          <a:bodyPr>
            <a:noAutofit/>
          </a:bodyPr>
          <a:lstStyle/>
          <a:p>
            <a:pPr>
              <a:buSzPct val="100000"/>
              <a:buFont typeface="Wingdings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Negative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Resentment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Hesitation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Shyness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Clinging behavior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Overly talkative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Anger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Fear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Confusion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Wonder if Dad or Mom will leave again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Worry about how things will change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0662E-A1BE-442E-B69C-E81E6423C645}" type="datetime3">
              <a:rPr lang="en-US" smtClean="0"/>
              <a:t>10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Reintegration: How I See It | v.FY21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62906" y="1380744"/>
            <a:ext cx="3200400" cy="4608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Positive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Relief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Pride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Happiness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Excitement</a:t>
            </a:r>
          </a:p>
          <a:p>
            <a:pPr lvl="1">
              <a:spcBef>
                <a:spcPts val="0"/>
              </a:spcBef>
              <a:buSzPct val="100000"/>
              <a:buFont typeface="Courier New" panose="02070309020205020404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Anticipation</a:t>
            </a:r>
          </a:p>
        </p:txBody>
      </p:sp>
      <p:pic>
        <p:nvPicPr>
          <p:cNvPr id="12" name="Picture Placehold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639" y="1682515"/>
            <a:ext cx="2977654" cy="2201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7914639" y="4121598"/>
            <a:ext cx="2970291" cy="6795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65138" indent="-465138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43165D"/>
              </a:buClr>
              <a:buSzPct val="70000"/>
              <a:buFont typeface="LucidaGrande" charset="0"/>
              <a:buChar char="▶︎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 marL="922338" indent="-465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70000"/>
              <a:buFont typeface="Wingdings" panose="05000000000000000000" pitchFamily="2" charset="2"/>
              <a:buChar char="Ø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2pPr>
            <a:lvl3pPr marL="13779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igh Tower Text" panose="02040502050506030303" pitchFamily="18" charset="0"/>
              <a:buChar char="›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3pPr>
            <a:lvl4pPr marL="1835150" indent="-4635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4pPr>
            <a:lvl5pPr marL="2290763" indent="-4619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3165D"/>
              </a:buClr>
              <a:buSzPct val="150000"/>
              <a:buFont typeface="Helvetica" charset="0"/>
              <a:buChar char="-"/>
              <a:tabLst/>
              <a:defRPr sz="32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i="1" dirty="0"/>
              <a:t>Remember kids are still developing</a:t>
            </a:r>
          </a:p>
        </p:txBody>
      </p:sp>
    </p:spTree>
    <p:extLst>
      <p:ext uri="{BB962C8B-B14F-4D97-AF65-F5344CB8AC3E}">
        <p14:creationId xmlns:p14="http://schemas.microsoft.com/office/powerpoint/2010/main" val="420587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5094</TotalTime>
  <Words>506</Words>
  <Application>Microsoft Office PowerPoint</Application>
  <PresentationFormat>Widescreen</PresentationFormat>
  <Paragraphs>172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Courier New</vt:lpstr>
      <vt:lpstr>Helvetica</vt:lpstr>
      <vt:lpstr>Helvetica Neue</vt:lpstr>
      <vt:lpstr>Helvetica Neue Medium</vt:lpstr>
      <vt:lpstr>High Tower Text</vt:lpstr>
      <vt:lpstr>LucidaGrande</vt:lpstr>
      <vt:lpstr>Wingdings</vt:lpstr>
      <vt:lpstr>Office Theme</vt:lpstr>
      <vt:lpstr>Reintegration: How I See It</vt:lpstr>
      <vt:lpstr>Objectives</vt:lpstr>
      <vt:lpstr>Goals of Reintegration</vt:lpstr>
      <vt:lpstr>Seeing Others’ Perspectives</vt:lpstr>
      <vt:lpstr>Service Member Perspectives</vt:lpstr>
      <vt:lpstr>Single and Married Service Members</vt:lpstr>
      <vt:lpstr>Spouse and Partner Perspectives</vt:lpstr>
      <vt:lpstr>Extended Family and Friend Perspectives</vt:lpstr>
      <vt:lpstr>Child Perspectives</vt:lpstr>
      <vt:lpstr>Coworker Perspectives</vt:lpstr>
      <vt:lpstr>Tips for Successful Reintegration</vt:lpstr>
      <vt:lpstr>Review of Objectives</vt:lpstr>
      <vt:lpstr>Reintegration: How I See It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Reintegration: How I See It PowerPoint</dc:title>
  <dc:subject>YRRP Class: Reintegration: How I See It</dc:subject>
  <dc:creator>Yellow Ribbon Reintegration Program</dc:creator>
  <cp:keywords/>
  <dc:description/>
  <cp:lastModifiedBy>Glossner, Karen</cp:lastModifiedBy>
  <cp:revision>139</cp:revision>
  <dcterms:created xsi:type="dcterms:W3CDTF">2017-04-07T17:17:00Z</dcterms:created>
  <dcterms:modified xsi:type="dcterms:W3CDTF">2021-03-10T15:30:56Z</dcterms:modified>
  <cp:category/>
</cp:coreProperties>
</file>