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60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4" r:id="rId13"/>
    <p:sldId id="275" r:id="rId14"/>
    <p:sldId id="276" r:id="rId15"/>
    <p:sldId id="271" r:id="rId16"/>
    <p:sldId id="272" r:id="rId17"/>
    <p:sldId id="261" r:id="rId18"/>
    <p:sldId id="27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earinghouse" initials="PSU" lastIdx="1" clrIdx="0">
    <p:extLst>
      <p:ext uri="{19B8F6BF-5375-455C-9EA6-DF929625EA0E}">
        <p15:presenceInfo xmlns:p15="http://schemas.microsoft.com/office/powerpoint/2012/main" userId="Clearinghouse" providerId="None"/>
      </p:ext>
    </p:extLst>
  </p:cmAuthor>
  <p:cmAuthor id="2" name="Brittny Mathies" initials="BRM" lastIdx="1" clrIdx="1">
    <p:extLst>
      <p:ext uri="{19B8F6BF-5375-455C-9EA6-DF929625EA0E}">
        <p15:presenceInfo xmlns:p15="http://schemas.microsoft.com/office/powerpoint/2012/main" userId="Brittny Mathies" providerId="None"/>
      </p:ext>
    </p:extLst>
  </p:cmAuthor>
  <p:cmAuthor id="3" name="Jillian Rodgers" initials="JRR" lastIdx="1" clrIdx="2">
    <p:extLst>
      <p:ext uri="{19B8F6BF-5375-455C-9EA6-DF929625EA0E}">
        <p15:presenceInfo xmlns:p15="http://schemas.microsoft.com/office/powerpoint/2012/main" userId="Jillian Rodger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165D"/>
    <a:srgbClr val="301A39"/>
    <a:srgbClr val="5F2C80"/>
    <a:srgbClr val="FDCD08"/>
    <a:srgbClr val="FDB6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1" autoAdjust="0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4/6/2021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737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0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E1848-EF30-4A52-A2E4-B45C43CB045D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5" name="Picture 14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9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4EA9BA3-3B0F-4757-BB98-00088BBC87E6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1pPr marL="465138" indent="-465138">
              <a:buSzPct val="100000"/>
              <a:buFont typeface="Wingdings" panose="05000000000000000000" pitchFamily="2" charset="2"/>
              <a:buChar char="Ø"/>
              <a:defRPr/>
            </a:lvl1pPr>
            <a:lvl2pPr marL="914400" indent="-457200">
              <a:buSzPct val="100000"/>
              <a:buFont typeface="Courier New" panose="02070309020205020404" pitchFamily="49" charset="0"/>
              <a:buChar char="o"/>
              <a:defRPr/>
            </a:lvl2pPr>
            <a:lvl3pPr marL="1371600" indent="-457200">
              <a:buSzPct val="100000"/>
              <a:buFont typeface="Arial" panose="020B0604020202020204" pitchFamily="34" charset="0"/>
              <a:buChar char="•"/>
              <a:defRPr/>
            </a:lvl3pPr>
            <a:lvl4pPr marL="1835150" indent="-463550">
              <a:buSzPct val="100000"/>
              <a:buFont typeface="Wingdings" panose="05000000000000000000" pitchFamily="2" charset="2"/>
              <a:buChar char="§"/>
              <a:defRPr/>
            </a:lvl4pPr>
            <a:lvl5pPr marL="2290763" indent="-461963"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C7DBC-135D-4715-9A0B-EE51797489B3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564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402E-3CEF-426C-8FD4-863FD3EE01AE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806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7C35-C26B-4B8C-9C89-D004013A4675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31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AAE33-DA9C-4C2E-AE5A-0F904C52548B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382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A106-B38F-4302-8977-88CDEA8453E8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82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CA665A9-CBB5-4D68-9BF0-8B1F868FE25B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053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5D55C-756E-4F25-A483-02CA0BAAB110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526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AF17D-0A03-481F-90E0-43B923C72F85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DB029-6F02-4823-B210-2552F84E7B16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21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36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49" r:id="rId9"/>
    <p:sldLayoutId id="2147483658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10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Courier New" panose="02070309020205020404" pitchFamily="49" charset="0"/>
        <a:buChar char="o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Wingdings" panose="05000000000000000000" pitchFamily="2" charset="2"/>
        <a:buChar char="§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8920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Understanding and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Reducing Anger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09983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B74A7-6E7E-4C23-8D05-2FBA451C446B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Understanding and Reducing Anger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3927"/>
            <a:ext cx="5257800" cy="460857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results of anger expression: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 and negative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 term and long term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03B4-CAAE-4B3B-A76D-F91101EEE586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Placeholder 5" descr="The 5- Step Anger Episode Model is displayed.  &#10;Outcomes is highlighted.  Other steps are: Trigger, Appraisal, Experience, Expression" title="Outcomes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73927"/>
            <a:ext cx="5257800" cy="46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3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Anger Episode Model Wrap-Up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8C3C0-8338-4787-AA4A-2FAAA38C06C4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 dirty="0"/>
          </a:p>
        </p:txBody>
      </p:sp>
      <p:pic>
        <p:nvPicPr>
          <p:cNvPr id="9" name="Picture Placeholder 5" descr="The 5- Step Anger Episode Model is displayed.  &#10;Trigger, Appraisal, Experience, Expression, Outcomes" title="5-Step Anger Episode Model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041" y="1303933"/>
            <a:ext cx="5247917" cy="46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94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Avoidance and Escape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6001"/>
            <a:ext cx="10515600" cy="4608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Prevention of anger episodes: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Know triggers and avoid triggering situations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Prepare yourself to handle triggers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Take a time out to cool off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516A1-9120-4D86-8D77-A396E9D4DDDA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12</a:t>
            </a:fld>
            <a:endParaRPr lang="en-US" dirty="0"/>
          </a:p>
        </p:txBody>
      </p:sp>
      <p:pic>
        <p:nvPicPr>
          <p:cNvPr id="7" name="Picture Placeholder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101" y="3236994"/>
            <a:ext cx="3366365" cy="2525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04812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Problem-Solving and Cognitive Restructuring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77387"/>
            <a:ext cx="1051560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Focus on handling the problem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absolute language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Restructure thoughts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Try to be less dramatic and more logical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Define the problem 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specific and objective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State your goals clearly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4FAB0-3F38-4EA3-880C-4BFB8B71B864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13</a:t>
            </a:fld>
            <a:endParaRPr lang="en-US" dirty="0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" r="6821"/>
          <a:stretch>
            <a:fillRect/>
          </a:stretch>
        </p:blipFill>
        <p:spPr>
          <a:xfrm>
            <a:off x="7997223" y="1606615"/>
            <a:ext cx="3356576" cy="414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146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Generate solutions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Evaluate each possible solution by considering:</a:t>
            </a:r>
          </a:p>
          <a:p>
            <a:pPr lvl="1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Pros and cons</a:t>
            </a:r>
          </a:p>
          <a:p>
            <a:pPr lvl="1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Degree to which it solves the problem</a:t>
            </a:r>
          </a:p>
          <a:p>
            <a:pPr lvl="1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Effort required</a:t>
            </a:r>
          </a:p>
          <a:p>
            <a:pPr lvl="1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Emotional, social, and physical effects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 not be hard on yourself if you cannot solve a problem right away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EBC82-162F-4D16-89A5-2A5FEBFB2193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881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Assertiveness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77387"/>
            <a:ext cx="5918201" cy="4608576"/>
          </a:xfrm>
        </p:spPr>
        <p:txBody>
          <a:bodyPr>
            <a:noAutofit/>
          </a:bodyPr>
          <a:lstStyle/>
          <a:p>
            <a:r>
              <a:rPr lang="en-US" sz="2600" dirty="0">
                <a:solidFill>
                  <a:srgbClr val="4316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Assertiveness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= honest and appropriate communication of thoughts, desires, and feelings while respecting the rights of yourself and others</a:t>
            </a:r>
          </a:p>
          <a:p>
            <a:r>
              <a:rPr lang="en-US" sz="2600" dirty="0">
                <a:solidFill>
                  <a:srgbClr val="4316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Aggressive communication</a:t>
            </a:r>
            <a:r>
              <a:rPr lang="en-US" sz="2600" dirty="0">
                <a:solidFill>
                  <a:srgbClr val="301A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= trying to get what you want at the expense of the other person’s rights</a:t>
            </a:r>
          </a:p>
          <a:p>
            <a:r>
              <a:rPr lang="en-US" sz="2600" dirty="0">
                <a:solidFill>
                  <a:srgbClr val="4316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Non-assertive communication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= not communicating at all or doing so indirectly; not respecting your own rights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17084-9C0A-4546-92FD-B8381CFD61B3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15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212" y="2159000"/>
            <a:ext cx="3795428" cy="2530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76844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Building an Assertive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510"/>
            <a:ext cx="10515600" cy="4608576"/>
          </a:xfrm>
        </p:spPr>
        <p:txBody>
          <a:bodyPr>
            <a:normAutofit/>
          </a:bodyPr>
          <a:lstStyle/>
          <a:p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Start by asking to talk to the other person</a:t>
            </a:r>
          </a:p>
          <a:p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I-Message: “When ... happens/happened, I feel/felt ...”</a:t>
            </a:r>
          </a:p>
          <a:p>
            <a:pPr lvl="1">
              <a:spcBef>
                <a:spcPts val="0"/>
              </a:spcBef>
            </a:pP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Directly communicate your feelings and the situation</a:t>
            </a:r>
          </a:p>
          <a:p>
            <a:pPr lvl="1">
              <a:spcBef>
                <a:spcPts val="0"/>
              </a:spcBef>
            </a:pP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Take ownership of feelings: “I feel” vs. “You make me feel”</a:t>
            </a:r>
          </a:p>
          <a:p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Verbal Response Model</a:t>
            </a:r>
          </a:p>
          <a:p>
            <a:pPr lvl="1">
              <a:spcBef>
                <a:spcPts val="0"/>
              </a:spcBef>
            </a:pP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Empathy statement: Perspective-taking</a:t>
            </a:r>
          </a:p>
          <a:p>
            <a:pPr lvl="1">
              <a:spcBef>
                <a:spcPts val="0"/>
              </a:spcBef>
            </a:pP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Conflict statement: Communicates the conflict you feel</a:t>
            </a:r>
          </a:p>
          <a:p>
            <a:pPr lvl="1">
              <a:spcBef>
                <a:spcPts val="0"/>
              </a:spcBef>
            </a:pP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Action statement: What you would like to have happen</a:t>
            </a:r>
          </a:p>
          <a:p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Listen to the other person; demonstrate that you understand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40533-445F-4D06-9CDF-B30827620EF8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306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6"/>
            <a:ext cx="10515600" cy="4608576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Define anger and describe its triggers.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Explain the Anger Episode Model.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Recognize three anger management skills and apply those skills to personal situations.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CD430-E7C5-4E9A-9592-165BEECECB31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4929083" cy="365125"/>
          </a:xfrm>
        </p:spPr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460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8920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Understanding and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Reducing Anger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09983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D984-0408-4A18-A661-E106E776A699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Understanding and Reducing Anger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401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6"/>
            <a:ext cx="10515600" cy="4608576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Define anger and describe its triggers.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Explain the Anger Episode Model.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Recognize three anger management skills and apply those skills to personal situations.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83A0-DAA2-4261-8372-C8B8700C6915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4929083" cy="365125"/>
          </a:xfrm>
        </p:spPr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677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Facts About Anger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Normal human emotion varying in intensity from mild irritation to intense fury and rage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Arises in response to a mismatch between what we want to happen and what actually happens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Occurs 2 to 3 times a week 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Sometimes helpful and sometimes harmful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Is it problematic?</a:t>
            </a:r>
          </a:p>
          <a:p>
            <a:pPr lvl="1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Frequency, intensity, or duration</a:t>
            </a:r>
          </a:p>
          <a:p>
            <a:pPr lvl="1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Outcomes</a:t>
            </a:r>
          </a:p>
          <a:p>
            <a:pPr lvl="1"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Negatively impacts relationships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39DF-74DE-4E72-89C9-BD8991889B0C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Personal Triggers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everyday events provoke anger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Frustrations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Daily hassles and stressors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Evaluation of situation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Expectations about how things ought to be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66C7-D3AC-413F-B8E3-2B95BB41BF3D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Understanding and Reducing Anger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566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Scenario: Mike and Jen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2C3EE-9529-4566-8732-864596C50BFA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 dirty="0"/>
          </a:p>
        </p:txBody>
      </p:sp>
      <p:pic>
        <p:nvPicPr>
          <p:cNvPr id="8" name="Picture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357" y="1595337"/>
            <a:ext cx="5507286" cy="3938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6394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 Anger Trigger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4417"/>
            <a:ext cx="5257800" cy="4608576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Sets the stage for anger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anything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are shared; some are personal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was Mike’s trigger?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0ED4-3152-49F3-8736-5D7DCBF17E03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 dirty="0"/>
          </a:p>
        </p:txBody>
      </p:sp>
      <p:pic>
        <p:nvPicPr>
          <p:cNvPr id="7" name="Picture Placeholder 5" descr="The 5- Step Anger Episode Model is displayed.  &#10;Trigger is highlighted.  Other steps are: Appraisal, Experience, Expression, Outcomes" title="An Anger Trigger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64417"/>
            <a:ext cx="5257800" cy="46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67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Appraisal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583"/>
            <a:ext cx="525780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we think about a trigger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Differences in thought explain differences in emotion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thoughts lead to more anger, some to less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was Mike’s appraisal?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EC0A-E9DF-4139-9547-9CBE7A6094F1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 dirty="0"/>
          </a:p>
        </p:txBody>
      </p:sp>
      <p:pic>
        <p:nvPicPr>
          <p:cNvPr id="7" name="Picture Placeholder 5" descr="The 5- Step Anger Episode Model is displayed.  &#10;Appraisal is highlighted.  Other steps are: Triggerl, Experience, Expression, Outcomes" title="Appraisal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71583"/>
            <a:ext cx="5257800" cy="46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30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Experience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4416"/>
            <a:ext cx="525780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symptoms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heart rate, faster breathing, sweating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Replaying and dwelling on the issue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Intensity and duration of anger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52142-4FC1-4BF7-833F-19F63EA730C1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 dirty="0"/>
          </a:p>
        </p:txBody>
      </p:sp>
      <p:pic>
        <p:nvPicPr>
          <p:cNvPr id="7" name="Picture Placeholder 5" descr="The 5- Step Anger Episode Model is displayed.  &#10;Experience is highlighted.  Other steps are: Trigger, Appraisal, Expression, Outcomes" title="Experience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78739"/>
            <a:ext cx="5257800" cy="46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98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4415"/>
            <a:ext cx="525780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Action taken when angry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Any form of action or non-action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Expressive patterns learned from our environment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were Mike’s expressions?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CFAA-C7BA-4F5A-8E78-3D72C5675B51}" type="datetime3">
              <a:rPr lang="en-US" smtClean="0"/>
              <a:t>6 April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Understanding and Reducing Anger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 dirty="0"/>
          </a:p>
        </p:txBody>
      </p:sp>
      <p:pic>
        <p:nvPicPr>
          <p:cNvPr id="7" name="Picture Placeholder 5" descr="The 5- Step Anger Episode Model is displayed.  &#10;Expression is highlighted.  Other steps are: Trigger, Appraisal, Experience, Outcomes" title="Expression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64415"/>
            <a:ext cx="5257800" cy="460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33153"/>
      </p:ext>
    </p:extLst>
  </p:cSld>
  <p:clrMapOvr>
    <a:masterClrMapping/>
  </p:clrMapOvr>
</p:sld>
</file>

<file path=ppt/theme/theme1.xml><?xml version="1.0" encoding="utf-8"?>
<a:theme xmlns:a="http://schemas.openxmlformats.org/drawingml/2006/main" name="YRRP PPT Template 170803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RRP PPT Template 170803" id="{B636AC23-372C-4CB3-BBA8-E14CE7DAFADB}" vid="{BCDC170F-7B0D-4121-B55C-359575EF38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YRRP PPT Template 170803</Template>
  <TotalTime>8645</TotalTime>
  <Words>697</Words>
  <Application>Microsoft Office PowerPoint</Application>
  <PresentationFormat>Widescreen</PresentationFormat>
  <Paragraphs>144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Courier New</vt:lpstr>
      <vt:lpstr>Helvetica Neue</vt:lpstr>
      <vt:lpstr>Helvetica Neue Medium</vt:lpstr>
      <vt:lpstr>LucidaGrande</vt:lpstr>
      <vt:lpstr>Wingdings</vt:lpstr>
      <vt:lpstr>YRRP PPT Template 170803</vt:lpstr>
      <vt:lpstr>Understanding and Reducing Anger</vt:lpstr>
      <vt:lpstr>Objectives</vt:lpstr>
      <vt:lpstr>Facts About Anger</vt:lpstr>
      <vt:lpstr>Personal Triggers</vt:lpstr>
      <vt:lpstr>Scenario: Mike and Jen</vt:lpstr>
      <vt:lpstr>An Anger Trigger</vt:lpstr>
      <vt:lpstr>Appraisal</vt:lpstr>
      <vt:lpstr>Experience</vt:lpstr>
      <vt:lpstr>Expression</vt:lpstr>
      <vt:lpstr>Outcomes</vt:lpstr>
      <vt:lpstr>Anger Episode Model Wrap-Up</vt:lpstr>
      <vt:lpstr>Avoidance and Escape</vt:lpstr>
      <vt:lpstr>Problem-Solving and Cognitive Restructuring</vt:lpstr>
      <vt:lpstr>Solutions</vt:lpstr>
      <vt:lpstr>Assertiveness</vt:lpstr>
      <vt:lpstr>Building an Assertive Statement</vt:lpstr>
      <vt:lpstr>Review of Objectives</vt:lpstr>
      <vt:lpstr>Understanding and Reducing Anger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and Reducing Anger PowerPoint</dc:title>
  <dc:subject>YRRP Class: Understanding and Reducing Anger</dc:subject>
  <dc:creator>Yellow Ribbon Reintegration Program</dc:creator>
  <cp:keywords/>
  <dc:description/>
  <cp:lastModifiedBy>Glossner, Karen</cp:lastModifiedBy>
  <cp:revision>124</cp:revision>
  <cp:lastPrinted>2019-01-22T15:42:47Z</cp:lastPrinted>
  <dcterms:created xsi:type="dcterms:W3CDTF">2017-04-07T17:17:00Z</dcterms:created>
  <dcterms:modified xsi:type="dcterms:W3CDTF">2021-04-06T12:14:15Z</dcterms:modified>
  <cp:category/>
</cp:coreProperties>
</file>